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 id="2147483669" r:id="rId6"/>
  </p:sldMasterIdLst>
  <p:notesMasterIdLst>
    <p:notesMasterId r:id="rId26"/>
  </p:notesMasterIdLst>
  <p:sldIdLst>
    <p:sldId id="256" r:id="rId7"/>
    <p:sldId id="257" r:id="rId8"/>
    <p:sldId id="261" r:id="rId9"/>
    <p:sldId id="258" r:id="rId10"/>
    <p:sldId id="262" r:id="rId11"/>
    <p:sldId id="263" r:id="rId12"/>
    <p:sldId id="264" r:id="rId13"/>
    <p:sldId id="265" r:id="rId14"/>
    <p:sldId id="266" r:id="rId15"/>
    <p:sldId id="269" r:id="rId16"/>
    <p:sldId id="270" r:id="rId17"/>
    <p:sldId id="271" r:id="rId18"/>
    <p:sldId id="273" r:id="rId19"/>
    <p:sldId id="274" r:id="rId20"/>
    <p:sldId id="275" r:id="rId21"/>
    <p:sldId id="276" r:id="rId22"/>
    <p:sldId id="277" r:id="rId23"/>
    <p:sldId id="279" r:id="rId24"/>
    <p:sldId id="278"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5"/>
    <p:restoredTop sz="79899"/>
  </p:normalViewPr>
  <p:slideViewPr>
    <p:cSldViewPr snapToGrid="0" snapToObjects="1">
      <p:cViewPr varScale="1">
        <p:scale>
          <a:sx n="126" d="100"/>
          <a:sy n="126" d="100"/>
        </p:scale>
        <p:origin x="13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p:scale>
          <a:sx n="132" d="100"/>
          <a:sy n="132" d="100"/>
        </p:scale>
        <p:origin x="816"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7079-B42F-EC41-8327-F69544592B90}"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04375-74F5-8047-8871-259C1BCD0EB6}" type="slidenum">
              <a:rPr lang="en-US" smtClean="0"/>
              <a:t>‹#›</a:t>
            </a:fld>
            <a:endParaRPr lang="en-US"/>
          </a:p>
        </p:txBody>
      </p:sp>
    </p:spTree>
    <p:extLst>
      <p:ext uri="{BB962C8B-B14F-4D97-AF65-F5344CB8AC3E}">
        <p14:creationId xmlns:p14="http://schemas.microsoft.com/office/powerpoint/2010/main" val="2543989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aml.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son.or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rqtl/qtl2dat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Population_strat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464964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83838"/>
                </a:solidFill>
                <a:effectLst/>
                <a:latin typeface="Mulish"/>
              </a:rPr>
              <a:t>Quantitative trait locus (QTL) mapping is used in biomedical, agricultural, and evolutionary studies to </a:t>
            </a:r>
          </a:p>
          <a:p>
            <a:pPr marL="171450" indent="-171450">
              <a:buFont typeface="Arial" panose="020B0604020202020204" pitchFamily="34" charset="0"/>
              <a:buChar char="•"/>
            </a:pPr>
            <a:r>
              <a:rPr lang="en-US" b="0" i="0" dirty="0">
                <a:solidFill>
                  <a:srgbClr val="383838"/>
                </a:solidFill>
                <a:effectLst/>
                <a:latin typeface="Mulish"/>
              </a:rPr>
              <a:t>find causal genes for quantitative traits, </a:t>
            </a:r>
          </a:p>
          <a:p>
            <a:pPr marL="171450" indent="-171450">
              <a:buFont typeface="Arial" panose="020B0604020202020204" pitchFamily="34" charset="0"/>
              <a:buChar char="•"/>
            </a:pPr>
            <a:r>
              <a:rPr lang="en-US" b="0" i="0" dirty="0">
                <a:solidFill>
                  <a:srgbClr val="383838"/>
                </a:solidFill>
                <a:effectLst/>
                <a:latin typeface="Mulish"/>
              </a:rPr>
              <a:t>to aid crop and breed selection, and </a:t>
            </a:r>
          </a:p>
          <a:p>
            <a:pPr marL="171450" indent="-171450">
              <a:buFont typeface="Arial" panose="020B0604020202020204" pitchFamily="34" charset="0"/>
              <a:buChar char="•"/>
            </a:pPr>
            <a:r>
              <a:rPr lang="en-US" b="0" i="0" dirty="0">
                <a:solidFill>
                  <a:srgbClr val="383838"/>
                </a:solidFill>
                <a:effectLst/>
                <a:latin typeface="Mulish"/>
              </a:rPr>
              <a:t>to shed light on natural selection. </a:t>
            </a:r>
          </a:p>
          <a:p>
            <a:r>
              <a:rPr lang="en-US" b="0" i="0" dirty="0">
                <a:solidFill>
                  <a:srgbClr val="383838"/>
                </a:solidFill>
                <a:effectLst/>
                <a:latin typeface="Mulish"/>
              </a:rPr>
              <a:t>Examples of quantitative traits include cholesterol level, plant yield, or birth weight, all of which are continuous variables. </a:t>
            </a:r>
          </a:p>
          <a:p>
            <a:r>
              <a:rPr lang="en-US" b="0" i="0" dirty="0">
                <a:solidFill>
                  <a:srgbClr val="383838"/>
                </a:solidFill>
                <a:effectLst/>
                <a:latin typeface="Mulish"/>
              </a:rPr>
              <a:t>The goal of quantitative trait locus (QTL) analysis is </a:t>
            </a:r>
          </a:p>
          <a:p>
            <a:pPr marL="171450" indent="-171450">
              <a:buFont typeface="Arial" panose="020B0604020202020204" pitchFamily="34" charset="0"/>
              <a:buChar char="•"/>
            </a:pPr>
            <a:r>
              <a:rPr lang="en-US" b="0" i="0" dirty="0">
                <a:solidFill>
                  <a:srgbClr val="383838"/>
                </a:solidFill>
                <a:effectLst/>
                <a:latin typeface="Mulish"/>
              </a:rPr>
              <a:t>to identify genomic regions linked to a phenotype, </a:t>
            </a:r>
          </a:p>
          <a:p>
            <a:pPr marL="171450" indent="-171450">
              <a:buFont typeface="Arial" panose="020B0604020202020204" pitchFamily="34" charset="0"/>
              <a:buChar char="•"/>
            </a:pPr>
            <a:r>
              <a:rPr lang="en-US" b="0" i="0" dirty="0">
                <a:solidFill>
                  <a:srgbClr val="383838"/>
                </a:solidFill>
                <a:effectLst/>
                <a:latin typeface="Mulish"/>
              </a:rPr>
              <a:t>to map these regions precisely, and </a:t>
            </a:r>
          </a:p>
          <a:p>
            <a:pPr marL="171450" indent="-171450">
              <a:buFont typeface="Arial" panose="020B0604020202020204" pitchFamily="34" charset="0"/>
              <a:buChar char="•"/>
            </a:pPr>
            <a:r>
              <a:rPr lang="en-US" b="0" i="0" dirty="0">
                <a:solidFill>
                  <a:srgbClr val="383838"/>
                </a:solidFill>
                <a:effectLst/>
                <a:latin typeface="Mulish"/>
              </a:rPr>
              <a:t>to define the effects, number, and interactions of QTL.</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2</a:t>
            </a:fld>
            <a:endParaRPr lang="en-US"/>
          </a:p>
        </p:txBody>
      </p:sp>
    </p:spTree>
    <p:extLst>
      <p:ext uri="{BB962C8B-B14F-4D97-AF65-F5344CB8AC3E}">
        <p14:creationId xmlns:p14="http://schemas.microsoft.com/office/powerpoint/2010/main" val="130945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9524-469D-5C65-5C1D-224F71513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591C1-A400-6CEC-B530-F0E7D7C70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F96C2-1388-DCC8-7838-939A2EDC25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83838"/>
                </a:solidFill>
                <a:effectLst/>
                <a:latin typeface="Mulish"/>
              </a:rPr>
              <a:t>In addition to the genetic variation between diabetes-resistant C57BL/6J and diabetes-susceptible BTBR, the study also employs a classic mutation of the leptin gene - </a:t>
            </a:r>
            <a:r>
              <a:rPr lang="en-US" b="0" i="0" dirty="0" err="1">
                <a:solidFill>
                  <a:srgbClr val="383838"/>
                </a:solidFill>
                <a:effectLst/>
                <a:latin typeface="Mulish"/>
              </a:rPr>
              <a:t>ob</a:t>
            </a:r>
            <a:r>
              <a:rPr lang="en-US" b="0" i="0" dirty="0">
                <a:solidFill>
                  <a:srgbClr val="383838"/>
                </a:solidFill>
                <a:effectLst/>
                <a:latin typeface="Mulish"/>
              </a:rPr>
              <a:t> for obese.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83838"/>
                </a:solidFill>
                <a:effectLst/>
                <a:latin typeface="Mulish"/>
              </a:rPr>
              <a:t>Leptin is a satiety hormone that signals fullness.</a:t>
            </a:r>
          </a:p>
          <a:p>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mice don’t get this signal and continue to eat and become obese. </a:t>
            </a:r>
          </a:p>
          <a:p>
            <a:r>
              <a:rPr lang="en-US" b="0" i="0" dirty="0">
                <a:solidFill>
                  <a:srgbClr val="383838"/>
                </a:solidFill>
                <a:effectLst/>
                <a:latin typeface="Mulish"/>
              </a:rPr>
              <a:t>Obesity is one of the risk factors for type 2 diabetes.</a:t>
            </a:r>
          </a:p>
          <a:p>
            <a:r>
              <a:rPr lang="en-US" b="0" i="0" dirty="0">
                <a:solidFill>
                  <a:srgbClr val="383838"/>
                </a:solidFill>
                <a:effectLst/>
                <a:latin typeface="Mulish"/>
              </a:rPr>
              <a:t>The F2s are all homozygous </a:t>
            </a:r>
            <a:r>
              <a:rPr lang="en-US" b="0" i="0" dirty="0" err="1">
                <a:solidFill>
                  <a:srgbClr val="383838"/>
                </a:solidFill>
                <a:effectLst/>
                <a:latin typeface="Mulish"/>
              </a:rPr>
              <a:t>Leptin</a:t>
            </a:r>
            <a:r>
              <a:rPr lang="en-US" b="0" i="0" baseline="30000" dirty="0" err="1">
                <a:solidFill>
                  <a:srgbClr val="383838"/>
                </a:solidFill>
                <a:effectLst/>
                <a:latin typeface="Mulish"/>
              </a:rPr>
              <a:t>ob</a:t>
            </a:r>
            <a:r>
              <a:rPr lang="en-US" b="0" i="0" baseline="30000" dirty="0">
                <a:solidFill>
                  <a:srgbClr val="383838"/>
                </a:solidFill>
                <a:effectLst/>
                <a:latin typeface="Mulish"/>
              </a:rPr>
              <a:t>/</a:t>
            </a:r>
            <a:r>
              <a:rPr lang="en-US" b="0" i="0" baseline="30000" dirty="0" err="1">
                <a:solidFill>
                  <a:srgbClr val="383838"/>
                </a:solidFill>
                <a:effectLst/>
                <a:latin typeface="Mulish"/>
              </a:rPr>
              <a:t>ob</a:t>
            </a:r>
            <a:r>
              <a:rPr lang="en-US" b="0" i="0" dirty="0">
                <a:solidFill>
                  <a:srgbClr val="383838"/>
                </a:solidFill>
                <a:effectLst/>
                <a:latin typeface="Mulish"/>
              </a:rPr>
              <a:t> mutants regardless of strain background.</a:t>
            </a:r>
          </a:p>
          <a:p>
            <a:r>
              <a:rPr lang="en-US" b="0" i="0" dirty="0">
                <a:solidFill>
                  <a:srgbClr val="383838"/>
                </a:solidFill>
                <a:effectLst/>
                <a:latin typeface="Mulish"/>
              </a:rPr>
              <a:t>This study measured insulin and glucose levels in mice at 10 weeks.</a:t>
            </a:r>
          </a:p>
          <a:p>
            <a:r>
              <a:rPr lang="en-US" b="0" i="0" dirty="0">
                <a:solidFill>
                  <a:srgbClr val="383838"/>
                </a:solidFill>
                <a:effectLst/>
                <a:latin typeface="Mulish"/>
              </a:rPr>
              <a:t>We will map circulating insulin levels to identify genomic loci that influence insulin levels. </a:t>
            </a:r>
            <a:endParaRPr lang="en-US" dirty="0"/>
          </a:p>
        </p:txBody>
      </p:sp>
      <p:sp>
        <p:nvSpPr>
          <p:cNvPr id="4" name="Slide Number Placeholder 3">
            <a:extLst>
              <a:ext uri="{FF2B5EF4-FFF2-40B4-BE49-F238E27FC236}">
                <a16:creationId xmlns:a16="http://schemas.microsoft.com/office/drawing/2014/main" id="{98E52C3F-7126-FF5C-2261-E12B466226BD}"/>
              </a:ext>
            </a:extLst>
          </p:cNvPr>
          <p:cNvSpPr>
            <a:spLocks noGrp="1"/>
          </p:cNvSpPr>
          <p:nvPr>
            <p:ph type="sldNum" sz="quarter" idx="5"/>
          </p:nvPr>
        </p:nvSpPr>
        <p:spPr/>
        <p:txBody>
          <a:bodyPr/>
          <a:lstStyle/>
          <a:p>
            <a:fld id="{D9104375-74F5-8047-8871-259C1BCD0EB6}" type="slidenum">
              <a:rPr lang="en-US" smtClean="0"/>
              <a:t>11</a:t>
            </a:fld>
            <a:endParaRPr lang="en-US"/>
          </a:p>
        </p:txBody>
      </p:sp>
    </p:spTree>
    <p:extLst>
      <p:ext uri="{BB962C8B-B14F-4D97-AF65-F5344CB8AC3E}">
        <p14:creationId xmlns:p14="http://schemas.microsoft.com/office/powerpoint/2010/main" val="347809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4072-6C69-9FDD-1238-1B2436C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12D99-1F70-CB91-DC9D-73109E994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0D6D2-8C7E-A421-A327-7E088E114611}"/>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Research question and study design</a:t>
            </a:r>
          </a:p>
          <a:p>
            <a:pPr algn="l">
              <a:lnSpc>
                <a:spcPts val="1800"/>
              </a:lnSpc>
            </a:pPr>
            <a:r>
              <a:rPr lang="en-US" b="0" i="0" dirty="0">
                <a:solidFill>
                  <a:srgbClr val="383838"/>
                </a:solidFill>
                <a:effectLst/>
                <a:latin typeface="Mulish"/>
              </a:rPr>
              <a:t>Turn to a partner and describe:</a:t>
            </a:r>
            <a:br>
              <a:rPr lang="en-US" b="0" i="0" dirty="0">
                <a:solidFill>
                  <a:srgbClr val="383838"/>
                </a:solidFill>
                <a:effectLst/>
                <a:latin typeface="Mulish"/>
              </a:rPr>
            </a:br>
            <a:r>
              <a:rPr lang="en-US" b="0" i="0" dirty="0">
                <a:solidFill>
                  <a:srgbClr val="383838"/>
                </a:solidFill>
                <a:effectLst/>
                <a:latin typeface="Mulish"/>
              </a:rPr>
              <a:t>1. the research question that the study addresses, and</a:t>
            </a:r>
            <a:br>
              <a:rPr lang="en-US" b="0" i="0" dirty="0">
                <a:solidFill>
                  <a:srgbClr val="383838"/>
                </a:solidFill>
                <a:effectLst/>
                <a:latin typeface="Mulish"/>
              </a:rPr>
            </a:br>
            <a:r>
              <a:rPr lang="en-US" b="0" i="0" dirty="0">
                <a:solidFill>
                  <a:srgbClr val="383838"/>
                </a:solidFill>
                <a:effectLst/>
                <a:latin typeface="Mulish"/>
              </a:rPr>
              <a:t>2. how the study is designed to address this question.</a:t>
            </a:r>
          </a:p>
          <a:p>
            <a:pPr algn="l">
              <a:lnSpc>
                <a:spcPts val="1800"/>
              </a:lnSpc>
            </a:pPr>
            <a:r>
              <a:rPr lang="en-US" b="0" i="0" dirty="0">
                <a:solidFill>
                  <a:srgbClr val="383838"/>
                </a:solidFill>
                <a:effectLst/>
                <a:latin typeface="Mulish"/>
              </a:rPr>
              <a:t>Share your description with your partner, and then listen to them describe their understanding of the study. When you are finished, write your responses into the collaborative document.</a:t>
            </a:r>
          </a:p>
          <a:p>
            <a:endParaRPr lang="en-US" dirty="0"/>
          </a:p>
        </p:txBody>
      </p:sp>
      <p:sp>
        <p:nvSpPr>
          <p:cNvPr id="4" name="Slide Number Placeholder 3">
            <a:extLst>
              <a:ext uri="{FF2B5EF4-FFF2-40B4-BE49-F238E27FC236}">
                <a16:creationId xmlns:a16="http://schemas.microsoft.com/office/drawing/2014/main" id="{B85ACCE8-8F8B-0391-01EB-F31B03FEFA35}"/>
              </a:ext>
            </a:extLst>
          </p:cNvPr>
          <p:cNvSpPr>
            <a:spLocks noGrp="1"/>
          </p:cNvSpPr>
          <p:nvPr>
            <p:ph type="sldNum" sz="quarter" idx="5"/>
          </p:nvPr>
        </p:nvSpPr>
        <p:spPr/>
        <p:txBody>
          <a:bodyPr/>
          <a:lstStyle/>
          <a:p>
            <a:fld id="{D9104375-74F5-8047-8871-259C1BCD0EB6}" type="slidenum">
              <a:rPr lang="en-US" smtClean="0"/>
              <a:t>12</a:t>
            </a:fld>
            <a:endParaRPr lang="en-US"/>
          </a:p>
        </p:txBody>
      </p:sp>
    </p:spTree>
    <p:extLst>
      <p:ext uri="{BB962C8B-B14F-4D97-AF65-F5344CB8AC3E}">
        <p14:creationId xmlns:p14="http://schemas.microsoft.com/office/powerpoint/2010/main" val="110748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C8A0-842B-6672-3A38-B09412259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62F85-A3E1-17B1-C4AE-4D0E4E7D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CF9D6-A79C-5427-3C1F-B5A26CF121D3}"/>
              </a:ext>
            </a:extLst>
          </p:cNvPr>
          <p:cNvSpPr>
            <a:spLocks noGrp="1"/>
          </p:cNvSpPr>
          <p:nvPr>
            <p:ph type="body" idx="1"/>
          </p:nvPr>
        </p:nvSpPr>
        <p:spPr/>
        <p:txBody>
          <a:bodyPr/>
          <a:lstStyle/>
          <a:p>
            <a:r>
              <a:rPr lang="en-US" b="0" i="0" dirty="0">
                <a:solidFill>
                  <a:srgbClr val="383838"/>
                </a:solidFill>
                <a:effectLst/>
                <a:latin typeface="Mulish"/>
              </a:rPr>
              <a:t>QTL mapping data consists of a set of tables of data: sample genotypes, phenotypes, marker maps, etc.</a:t>
            </a:r>
          </a:p>
          <a:p>
            <a:r>
              <a:rPr lang="en-US" b="0" i="0" dirty="0">
                <a:solidFill>
                  <a:srgbClr val="383838"/>
                </a:solidFill>
                <a:effectLst/>
                <a:latin typeface="Mulish"/>
              </a:rPr>
              <a:t>The sample genotype file above shows two alleles: B and R.</a:t>
            </a:r>
          </a:p>
          <a:p>
            <a:r>
              <a:rPr lang="en-US" b="0" i="0" dirty="0">
                <a:solidFill>
                  <a:srgbClr val="383838"/>
                </a:solidFill>
                <a:effectLst/>
                <a:latin typeface="Mulish"/>
              </a:rPr>
              <a:t>These represent the founder strains for an intercross, which are C57BL/6 (BB) and BTBR (RR)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t>
            </a:r>
          </a:p>
          <a:p>
            <a:r>
              <a:rPr lang="en-US" b="0" i="0" dirty="0">
                <a:solidFill>
                  <a:srgbClr val="383838"/>
                </a:solidFill>
                <a:effectLst/>
                <a:latin typeface="Mulish"/>
              </a:rPr>
              <a:t>The B and R alleles themselves represent the haplotypes inherited from the parental strains C57BL/6 and BTBR.</a:t>
            </a:r>
          </a:p>
        </p:txBody>
      </p:sp>
      <p:sp>
        <p:nvSpPr>
          <p:cNvPr id="4" name="Slide Number Placeholder 3">
            <a:extLst>
              <a:ext uri="{FF2B5EF4-FFF2-40B4-BE49-F238E27FC236}">
                <a16:creationId xmlns:a16="http://schemas.microsoft.com/office/drawing/2014/main" id="{F39A5018-1145-0EC9-6933-CCEAE87244BB}"/>
              </a:ext>
            </a:extLst>
          </p:cNvPr>
          <p:cNvSpPr>
            <a:spLocks noGrp="1"/>
          </p:cNvSpPr>
          <p:nvPr>
            <p:ph type="sldNum" sz="quarter" idx="5"/>
          </p:nvPr>
        </p:nvSpPr>
        <p:spPr/>
        <p:txBody>
          <a:bodyPr/>
          <a:lstStyle/>
          <a:p>
            <a:fld id="{D9104375-74F5-8047-8871-259C1BCD0EB6}" type="slidenum">
              <a:rPr lang="en-US" smtClean="0"/>
              <a:t>13</a:t>
            </a:fld>
            <a:endParaRPr lang="en-US"/>
          </a:p>
        </p:txBody>
      </p:sp>
    </p:spTree>
    <p:extLst>
      <p:ext uri="{BB962C8B-B14F-4D97-AF65-F5344CB8AC3E}">
        <p14:creationId xmlns:p14="http://schemas.microsoft.com/office/powerpoint/2010/main" val="3511200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CA20-E31C-F25C-545B-33FF0A1B5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59B52-2C0C-EF01-BFB6-0411EA7A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3D545-99B1-F72F-E28D-98B7CB00EBC3}"/>
              </a:ext>
            </a:extLst>
          </p:cNvPr>
          <p:cNvSpPr>
            <a:spLocks noGrp="1"/>
          </p:cNvSpPr>
          <p:nvPr>
            <p:ph type="body" idx="1"/>
          </p:nvPr>
        </p:nvSpPr>
        <p:spPr/>
        <p:txBody>
          <a:bodyPr/>
          <a:lstStyle/>
          <a:p>
            <a:r>
              <a:rPr lang="en-US" b="0" i="0" dirty="0">
                <a:solidFill>
                  <a:srgbClr val="383838"/>
                </a:solidFill>
                <a:effectLst/>
                <a:latin typeface="Mulish"/>
              </a:rPr>
              <a:t>We use both a genetic marker map and a physical map (if available). </a:t>
            </a:r>
          </a:p>
          <a:p>
            <a:r>
              <a:rPr lang="en-US" b="0" i="0" dirty="0">
                <a:solidFill>
                  <a:srgbClr val="383838"/>
                </a:solidFill>
                <a:effectLst/>
                <a:latin typeface="Mulish"/>
              </a:rPr>
              <a:t>A sample from a genetic map of SNP markers is shown at left.</a:t>
            </a:r>
          </a:p>
          <a:p>
            <a:r>
              <a:rPr lang="en-US" b="0" i="0" dirty="0">
                <a:solidFill>
                  <a:srgbClr val="383838"/>
                </a:solidFill>
                <a:effectLst/>
                <a:latin typeface="Mulish"/>
              </a:rPr>
              <a:t>A physical marker map on the right provides location in </a:t>
            </a:r>
            <a:r>
              <a:rPr lang="en-US" b="0" i="0" dirty="0" err="1">
                <a:solidFill>
                  <a:srgbClr val="383838"/>
                </a:solidFill>
                <a:effectLst/>
                <a:latin typeface="Mulish"/>
              </a:rPr>
              <a:t>megabases</a:t>
            </a:r>
            <a:r>
              <a:rPr lang="en-US" b="0" i="0" dirty="0">
                <a:solidFill>
                  <a:srgbClr val="383838"/>
                </a:solidFill>
                <a:effectLst/>
                <a:latin typeface="Mulish"/>
              </a:rPr>
              <a:t> rather than </a:t>
            </a:r>
            <a:r>
              <a:rPr lang="en-US" b="0" i="0" dirty="0" err="1">
                <a:solidFill>
                  <a:srgbClr val="383838"/>
                </a:solidFill>
                <a:effectLst/>
                <a:latin typeface="Mulish"/>
              </a:rPr>
              <a:t>centiMorgans</a:t>
            </a:r>
            <a:r>
              <a:rPr lang="en-US" b="0" i="0" dirty="0">
                <a:solidFill>
                  <a:srgbClr val="383838"/>
                </a:solidFill>
                <a:effectLst/>
                <a:latin typeface="Mulish"/>
              </a:rPr>
              <a:t>.</a:t>
            </a:r>
            <a:endParaRPr lang="en-US" dirty="0"/>
          </a:p>
        </p:txBody>
      </p:sp>
      <p:sp>
        <p:nvSpPr>
          <p:cNvPr id="4" name="Slide Number Placeholder 3">
            <a:extLst>
              <a:ext uri="{FF2B5EF4-FFF2-40B4-BE49-F238E27FC236}">
                <a16:creationId xmlns:a16="http://schemas.microsoft.com/office/drawing/2014/main" id="{5C27C8BC-1AB1-3DEB-CA60-A4DB2FB37EC6}"/>
              </a:ext>
            </a:extLst>
          </p:cNvPr>
          <p:cNvSpPr>
            <a:spLocks noGrp="1"/>
          </p:cNvSpPr>
          <p:nvPr>
            <p:ph type="sldNum" sz="quarter" idx="5"/>
          </p:nvPr>
        </p:nvSpPr>
        <p:spPr/>
        <p:txBody>
          <a:bodyPr/>
          <a:lstStyle/>
          <a:p>
            <a:fld id="{D9104375-74F5-8047-8871-259C1BCD0EB6}" type="slidenum">
              <a:rPr lang="en-US" smtClean="0"/>
              <a:t>14</a:t>
            </a:fld>
            <a:endParaRPr lang="en-US"/>
          </a:p>
        </p:txBody>
      </p:sp>
    </p:spTree>
    <p:extLst>
      <p:ext uri="{BB962C8B-B14F-4D97-AF65-F5344CB8AC3E}">
        <p14:creationId xmlns:p14="http://schemas.microsoft.com/office/powerpoint/2010/main" val="3438541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D439-83F2-A87C-A56F-474CDB706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6074C-93A5-DBCE-7277-4401B7043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0F0D-29A8-6E27-AFF8-AAABFCD8239F}"/>
              </a:ext>
            </a:extLst>
          </p:cNvPr>
          <p:cNvSpPr>
            <a:spLocks noGrp="1"/>
          </p:cNvSpPr>
          <p:nvPr>
            <p:ph type="body" idx="1"/>
          </p:nvPr>
        </p:nvSpPr>
        <p:spPr/>
        <p:txBody>
          <a:bodyPr/>
          <a:lstStyle/>
          <a:p>
            <a:r>
              <a:rPr lang="en-US" dirty="0"/>
              <a:t>The continuous phenotype we will map first is the base 10 log of insulin at 10 weeks of age.</a:t>
            </a:r>
          </a:p>
          <a:p>
            <a:r>
              <a:rPr lang="en-US" dirty="0"/>
              <a:t>In addition to insulin there are two binary (yes/no) phenotypes – agouti and tufted coat.</a:t>
            </a:r>
          </a:p>
          <a:p>
            <a:r>
              <a:rPr lang="en-US" dirty="0"/>
              <a:t>We will learn how to map binary phenotypes like these along with continuous ones like insulin.</a:t>
            </a:r>
          </a:p>
          <a:p>
            <a:r>
              <a:rPr lang="en-US" b="0" i="0" dirty="0">
                <a:solidFill>
                  <a:srgbClr val="383838"/>
                </a:solidFill>
                <a:effectLst/>
                <a:latin typeface="Mulish"/>
              </a:rPr>
              <a:t>Notice the sample IDs in the first column.</a:t>
            </a:r>
          </a:p>
          <a:p>
            <a:r>
              <a:rPr lang="en-US" b="0" i="0" dirty="0">
                <a:solidFill>
                  <a:srgbClr val="383838"/>
                </a:solidFill>
                <a:effectLst/>
                <a:latin typeface="Mulish"/>
              </a:rPr>
              <a:t>The previous examples showing genotypes and genetic and physical maps didn’t show the IDs, though they are required to be in the first column.</a:t>
            </a:r>
            <a:endParaRPr lang="en-US" dirty="0"/>
          </a:p>
          <a:p>
            <a:endParaRPr lang="en-US" b="0" i="0" dirty="0">
              <a:solidFill>
                <a:srgbClr val="383838"/>
              </a:solidFill>
              <a:effectLst/>
              <a:latin typeface="Mulish"/>
            </a:endParaRPr>
          </a:p>
          <a:p>
            <a:endParaRPr lang="en-US" dirty="0"/>
          </a:p>
        </p:txBody>
      </p:sp>
      <p:sp>
        <p:nvSpPr>
          <p:cNvPr id="4" name="Slide Number Placeholder 3">
            <a:extLst>
              <a:ext uri="{FF2B5EF4-FFF2-40B4-BE49-F238E27FC236}">
                <a16:creationId xmlns:a16="http://schemas.microsoft.com/office/drawing/2014/main" id="{33DD44E6-6CBB-C215-80C1-4B1D85B16E48}"/>
              </a:ext>
            </a:extLst>
          </p:cNvPr>
          <p:cNvSpPr>
            <a:spLocks noGrp="1"/>
          </p:cNvSpPr>
          <p:nvPr>
            <p:ph type="sldNum" sz="quarter" idx="5"/>
          </p:nvPr>
        </p:nvSpPr>
        <p:spPr/>
        <p:txBody>
          <a:bodyPr/>
          <a:lstStyle/>
          <a:p>
            <a:fld id="{D9104375-74F5-8047-8871-259C1BCD0EB6}" type="slidenum">
              <a:rPr lang="en-US" smtClean="0"/>
              <a:t>15</a:t>
            </a:fld>
            <a:endParaRPr lang="en-US"/>
          </a:p>
        </p:txBody>
      </p:sp>
    </p:spTree>
    <p:extLst>
      <p:ext uri="{BB962C8B-B14F-4D97-AF65-F5344CB8AC3E}">
        <p14:creationId xmlns:p14="http://schemas.microsoft.com/office/powerpoint/2010/main" val="14894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5EF7-B1EE-AEFA-B97E-05DC2665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EE49D-C8C0-47D2-6323-D47DD0F04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E535A-40FC-D0E8-F292-DBA2AFDC4C08}"/>
              </a:ext>
            </a:extLst>
          </p:cNvPr>
          <p:cNvSpPr>
            <a:spLocks noGrp="1"/>
          </p:cNvSpPr>
          <p:nvPr>
            <p:ph type="body" idx="1"/>
          </p:nvPr>
        </p:nvSpPr>
        <p:spPr/>
        <p:txBody>
          <a:bodyPr/>
          <a:lstStyle/>
          <a:p>
            <a:r>
              <a:rPr lang="en-US" b="0" i="0" dirty="0">
                <a:solidFill>
                  <a:srgbClr val="383838"/>
                </a:solidFill>
                <a:effectLst/>
                <a:latin typeface="Mulish"/>
              </a:rPr>
              <a:t>Phenotype covariates are </a:t>
            </a:r>
            <a:r>
              <a:rPr lang="en-US" b="0" i="0" u="none" strike="noStrike" dirty="0">
                <a:solidFill>
                  <a:srgbClr val="0044D7"/>
                </a:solidFill>
                <a:effectLst/>
                <a:latin typeface="Mulish"/>
                <a:hlinkClick r:id="rId3"/>
              </a:rPr>
              <a:t>metadata</a:t>
            </a:r>
            <a:r>
              <a:rPr lang="en-US" b="0" i="0" dirty="0">
                <a:solidFill>
                  <a:srgbClr val="383838"/>
                </a:solidFill>
                <a:effectLst/>
                <a:latin typeface="Mulish"/>
              </a:rPr>
              <a:t> describing the phenotypes. </a:t>
            </a:r>
          </a:p>
          <a:p>
            <a:r>
              <a:rPr lang="en-US" b="0" i="0" dirty="0">
                <a:solidFill>
                  <a:srgbClr val="383838"/>
                </a:solidFill>
                <a:effectLst/>
                <a:latin typeface="Mulish"/>
              </a:rPr>
              <a:t>The covariates shown include sex and the strain of the parental grandmother (</a:t>
            </a:r>
            <a:r>
              <a:rPr lang="en-US" b="0" i="0" dirty="0" err="1">
                <a:solidFill>
                  <a:srgbClr val="383838"/>
                </a:solidFill>
                <a:effectLst/>
                <a:latin typeface="Mulish"/>
              </a:rPr>
              <a:t>pgm</a:t>
            </a:r>
            <a:r>
              <a:rPr lang="en-US" b="0" i="0" dirty="0">
                <a:solidFill>
                  <a:srgbClr val="383838"/>
                </a:solidFill>
                <a:effectLst/>
                <a:latin typeface="Mulish"/>
              </a:rPr>
              <a:t>) represented as a 0 or 1.</a:t>
            </a:r>
          </a:p>
          <a:p>
            <a:endParaRPr lang="en-US" b="0" i="0" dirty="0">
              <a:solidFill>
                <a:srgbClr val="383838"/>
              </a:solidFill>
              <a:effectLst/>
              <a:latin typeface="Mulish"/>
            </a:endParaRPr>
          </a:p>
          <a:p>
            <a:r>
              <a:rPr lang="en-US" b="0" i="0" dirty="0">
                <a:solidFill>
                  <a:srgbClr val="383838"/>
                </a:solidFill>
                <a:effectLst/>
                <a:latin typeface="Mulish"/>
              </a:rPr>
              <a:t>All files – genotypes, genetic and physical maps, phenotypes and covariates - are in different comma-separated value (CSV) files. </a:t>
            </a:r>
          </a:p>
          <a:p>
            <a:r>
              <a:rPr lang="en-US" b="0" i="0" dirty="0">
                <a:solidFill>
                  <a:srgbClr val="383838"/>
                </a:solidFill>
                <a:effectLst/>
                <a:latin typeface="Mulish"/>
              </a:rPr>
              <a:t>In each file, the first column is a set of IDs for the rows, and the first row is a set of IDs for the columns. </a:t>
            </a:r>
          </a:p>
          <a:p>
            <a:r>
              <a:rPr lang="en-US" b="0" i="0" dirty="0">
                <a:solidFill>
                  <a:srgbClr val="383838"/>
                </a:solidFill>
                <a:effectLst/>
                <a:latin typeface="Mulish"/>
              </a:rPr>
              <a:t>For example, the covariates file will have individual IDs in the first column, and covariate names for the rest of the column headers.</a:t>
            </a:r>
          </a:p>
          <a:p>
            <a:endParaRPr lang="en-US" dirty="0"/>
          </a:p>
        </p:txBody>
      </p:sp>
      <p:sp>
        <p:nvSpPr>
          <p:cNvPr id="4" name="Slide Number Placeholder 3">
            <a:extLst>
              <a:ext uri="{FF2B5EF4-FFF2-40B4-BE49-F238E27FC236}">
                <a16:creationId xmlns:a16="http://schemas.microsoft.com/office/drawing/2014/main" id="{2DBD023E-CBBD-8C15-A6A5-B8FE0EA09785}"/>
              </a:ext>
            </a:extLst>
          </p:cNvPr>
          <p:cNvSpPr>
            <a:spLocks noGrp="1"/>
          </p:cNvSpPr>
          <p:nvPr>
            <p:ph type="sldNum" sz="quarter" idx="5"/>
          </p:nvPr>
        </p:nvSpPr>
        <p:spPr/>
        <p:txBody>
          <a:bodyPr/>
          <a:lstStyle/>
          <a:p>
            <a:fld id="{D9104375-74F5-8047-8871-259C1BCD0EB6}" type="slidenum">
              <a:rPr lang="en-US" smtClean="0"/>
              <a:t>16</a:t>
            </a:fld>
            <a:endParaRPr lang="en-US"/>
          </a:p>
        </p:txBody>
      </p:sp>
    </p:spTree>
    <p:extLst>
      <p:ext uri="{BB962C8B-B14F-4D97-AF65-F5344CB8AC3E}">
        <p14:creationId xmlns:p14="http://schemas.microsoft.com/office/powerpoint/2010/main" val="104698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6152E-7ECD-D337-C817-BA3B179F3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6D44E-3EB2-8856-CC4D-237D7995D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311BE-9EAA-8B75-1FC5-BE47F31155B4}"/>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addition to the set of CSV files with the primary data, we need a separate control file with metadata, including the names of all of the data files and the genotype codes used in the genotypes file. </a:t>
            </a:r>
          </a:p>
          <a:p>
            <a:pPr algn="l">
              <a:lnSpc>
                <a:spcPts val="1800"/>
              </a:lnSpc>
            </a:pPr>
            <a:r>
              <a:rPr lang="en-US" b="0" i="0" dirty="0">
                <a:solidFill>
                  <a:srgbClr val="383838"/>
                </a:solidFill>
                <a:effectLst/>
                <a:latin typeface="Mulish"/>
              </a:rPr>
              <a:t>The control file is in a specific format using either </a:t>
            </a:r>
            <a:r>
              <a:rPr lang="en-US" b="0" i="0" u="none" strike="noStrike" dirty="0">
                <a:solidFill>
                  <a:srgbClr val="0044D7"/>
                </a:solidFill>
                <a:effectLst/>
                <a:latin typeface="Mulish"/>
                <a:hlinkClick r:id="rId3"/>
              </a:rPr>
              <a:t>YAML</a:t>
            </a:r>
            <a:r>
              <a:rPr lang="en-US" b="0" i="0" dirty="0">
                <a:solidFill>
                  <a:srgbClr val="383838"/>
                </a:solidFill>
                <a:effectLst/>
                <a:latin typeface="Mulish"/>
              </a:rPr>
              <a:t> or </a:t>
            </a:r>
            <a:r>
              <a:rPr lang="en-US" b="0" i="0" u="none" strike="noStrike" dirty="0">
                <a:solidFill>
                  <a:srgbClr val="0044D7"/>
                </a:solidFill>
                <a:effectLst/>
                <a:latin typeface="Mulish"/>
                <a:hlinkClick r:id="rId4"/>
              </a:rPr>
              <a:t>JSON</a:t>
            </a:r>
            <a:r>
              <a:rPr lang="en-US" b="0" i="0" u="none" strike="noStrike" dirty="0">
                <a:solidFill>
                  <a:srgbClr val="383838"/>
                </a:solidFill>
                <a:effectLst/>
                <a:latin typeface="Mulish"/>
              </a:rPr>
              <a:t>.</a:t>
            </a:r>
            <a:r>
              <a:rPr lang="en-US" b="0" i="0" dirty="0">
                <a:solidFill>
                  <a:srgbClr val="383838"/>
                </a:solidFill>
                <a:effectLst/>
                <a:latin typeface="Mulish"/>
              </a:rPr>
              <a:t> </a:t>
            </a:r>
          </a:p>
          <a:p>
            <a:pPr algn="l">
              <a:lnSpc>
                <a:spcPts val="1800"/>
              </a:lnSpc>
            </a:pPr>
            <a:r>
              <a:rPr lang="en-US" b="0" i="0" dirty="0">
                <a:solidFill>
                  <a:srgbClr val="383838"/>
                </a:solidFill>
                <a:effectLst/>
                <a:latin typeface="Mulish"/>
              </a:rPr>
              <a:t>These are human-readable text files for representing relatively complex data.</a:t>
            </a:r>
          </a:p>
          <a:p>
            <a:pPr algn="l">
              <a:lnSpc>
                <a:spcPts val="1800"/>
              </a:lnSpc>
            </a:pPr>
            <a:r>
              <a:rPr lang="en-US" b="0" i="0" dirty="0">
                <a:solidFill>
                  <a:srgbClr val="383838"/>
                </a:solidFill>
                <a:effectLst/>
                <a:latin typeface="Mulish"/>
              </a:rPr>
              <a:t>A big advantage of this control file is that it greatly simplifies the function for reading in the data. </a:t>
            </a:r>
          </a:p>
          <a:p>
            <a:pPr algn="l">
              <a:lnSpc>
                <a:spcPts val="1800"/>
              </a:lnSpc>
            </a:pPr>
            <a:r>
              <a:rPr lang="en-US" b="0" i="0" dirty="0">
                <a:solidFill>
                  <a:srgbClr val="383838"/>
                </a:solidFill>
                <a:effectLst/>
                <a:latin typeface="Mulish"/>
              </a:rPr>
              <a:t>That function, read_cross2(), has a </a:t>
            </a:r>
            <a:r>
              <a:rPr lang="en-US" b="0" i="1" dirty="0">
                <a:solidFill>
                  <a:srgbClr val="383838"/>
                </a:solidFill>
                <a:effectLst/>
                <a:latin typeface="Mulish"/>
              </a:rPr>
              <a:t>single</a:t>
            </a:r>
            <a:r>
              <a:rPr lang="en-US" b="0" i="0" dirty="0">
                <a:solidFill>
                  <a:srgbClr val="383838"/>
                </a:solidFill>
                <a:effectLst/>
                <a:latin typeface="Mulish"/>
              </a:rPr>
              <a:t> argument: the name (with path) of the control file.</a:t>
            </a:r>
          </a:p>
          <a:p>
            <a:br>
              <a:rPr lang="en-US" dirty="0"/>
            </a:br>
            <a:endParaRPr lang="en-US" dirty="0"/>
          </a:p>
        </p:txBody>
      </p:sp>
      <p:sp>
        <p:nvSpPr>
          <p:cNvPr id="4" name="Slide Number Placeholder 3">
            <a:extLst>
              <a:ext uri="{FF2B5EF4-FFF2-40B4-BE49-F238E27FC236}">
                <a16:creationId xmlns:a16="http://schemas.microsoft.com/office/drawing/2014/main" id="{08834BDF-39D5-7BBA-35AE-DDF6CB9720F9}"/>
              </a:ext>
            </a:extLst>
          </p:cNvPr>
          <p:cNvSpPr>
            <a:spLocks noGrp="1"/>
          </p:cNvSpPr>
          <p:nvPr>
            <p:ph type="sldNum" sz="quarter" idx="5"/>
          </p:nvPr>
        </p:nvSpPr>
        <p:spPr/>
        <p:txBody>
          <a:bodyPr/>
          <a:lstStyle/>
          <a:p>
            <a:fld id="{D9104375-74F5-8047-8871-259C1BCD0EB6}" type="slidenum">
              <a:rPr lang="en-US" smtClean="0"/>
              <a:t>17</a:t>
            </a:fld>
            <a:endParaRPr lang="en-US"/>
          </a:p>
        </p:txBody>
      </p:sp>
    </p:spTree>
    <p:extLst>
      <p:ext uri="{BB962C8B-B14F-4D97-AF65-F5344CB8AC3E}">
        <p14:creationId xmlns:p14="http://schemas.microsoft.com/office/powerpoint/2010/main" val="2466082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BE5C-26D5-8F6E-6624-AD985AE5B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4C1A-7122-A2CE-183A-E4B9290EE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A88BD-6D46-7892-0481-9EC59E3B1D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u="sng" cap="all" dirty="0">
                <a:solidFill>
                  <a:srgbClr val="383838"/>
                </a:solidFill>
                <a:effectLst/>
                <a:latin typeface="Mulish"/>
              </a:rPr>
              <a:t>Challenge 2: Additional R/qtl2 datasets</a:t>
            </a:r>
          </a:p>
          <a:p>
            <a:pPr marL="0" marR="0" lvl="0" indent="0" algn="l" defTabSz="914400" rtl="0" eaLnBrk="1" fontAlgn="auto" latinLnBrk="0" hangingPunct="1">
              <a:lnSpc>
                <a:spcPct val="100000"/>
              </a:lnSpc>
              <a:spcBef>
                <a:spcPts val="750"/>
              </a:spcBef>
              <a:spcAft>
                <a:spcPts val="1500"/>
              </a:spcAft>
              <a:buClrTx/>
              <a:buSzTx/>
              <a:buFont typeface="+mj-lt"/>
              <a:buAutoNum type="arabicPeriod"/>
              <a:tabLst/>
              <a:defRPr/>
            </a:pPr>
            <a:r>
              <a:rPr lang="en-US" b="0" i="0" dirty="0">
                <a:solidFill>
                  <a:srgbClr val="383838"/>
                </a:solidFill>
                <a:effectLst/>
                <a:latin typeface="Mulish"/>
              </a:rPr>
              <a:t>Go to </a:t>
            </a:r>
            <a:r>
              <a:rPr lang="en-US" b="0" i="0" u="none" strike="noStrike" dirty="0">
                <a:solidFill>
                  <a:srgbClr val="0044D7"/>
                </a:solidFill>
                <a:effectLst/>
                <a:latin typeface="Mulish"/>
                <a:hlinkClick r:id="rId3"/>
              </a:rPr>
              <a:t>https://github.com/rqtl/qtl2data</a:t>
            </a:r>
            <a:r>
              <a:rPr lang="en-US" b="0" i="0" dirty="0">
                <a:solidFill>
                  <a:srgbClr val="383838"/>
                </a:solidFill>
                <a:effectLst/>
                <a:latin typeface="Mulish"/>
              </a:rPr>
              <a:t> to view additional sample data.</a:t>
            </a:r>
            <a:br>
              <a:rPr lang="en-US" dirty="0"/>
            </a:br>
            <a:r>
              <a:rPr lang="en-US" b="0" i="0" dirty="0">
                <a:solidFill>
                  <a:srgbClr val="383838"/>
                </a:solidFill>
                <a:effectLst/>
                <a:latin typeface="Mulish"/>
              </a:rPr>
              <a:t>1). Find the </a:t>
            </a:r>
            <a:r>
              <a:rPr lang="en-US" b="0" i="0" dirty="0" err="1">
                <a:solidFill>
                  <a:srgbClr val="383838"/>
                </a:solidFill>
                <a:effectLst/>
                <a:latin typeface="Mulish"/>
              </a:rPr>
              <a:t>Recla</a:t>
            </a:r>
            <a:r>
              <a:rPr lang="en-US" b="0" i="0" dirty="0">
                <a:solidFill>
                  <a:srgbClr val="383838"/>
                </a:solidFill>
                <a:effectLst/>
                <a:latin typeface="Mulish"/>
              </a:rPr>
              <a:t> data and locate the phenotype data file. Open the file by clicking on the file name. What is in the first column? the first row?</a:t>
            </a:r>
            <a:br>
              <a:rPr lang="en-US" dirty="0"/>
            </a:br>
            <a:r>
              <a:rPr lang="en-US" b="0" i="0" dirty="0">
                <a:solidFill>
                  <a:srgbClr val="383838"/>
                </a:solidFill>
                <a:effectLst/>
                <a:latin typeface="Mulish"/>
              </a:rPr>
              <a:t>2). Locate the genotype data file, click on the file name, and view the raw data. What is in the first column? the first row?</a:t>
            </a:r>
            <a:br>
              <a:rPr lang="en-US" dirty="0"/>
            </a:br>
            <a:r>
              <a:rPr lang="en-US" b="0" i="0" dirty="0">
                <a:solidFill>
                  <a:srgbClr val="383838"/>
                </a:solidFill>
                <a:effectLst/>
                <a:latin typeface="Mulish"/>
              </a:rPr>
              <a:t>3). Locate the covariates file and open it by clicking on the file name. What kind of information does this file contain?</a:t>
            </a:r>
            <a:br>
              <a:rPr lang="en-US" dirty="0"/>
            </a:br>
            <a:r>
              <a:rPr lang="en-US" b="0" i="0" dirty="0">
                <a:solidFill>
                  <a:srgbClr val="383838"/>
                </a:solidFill>
                <a:effectLst/>
                <a:latin typeface="Mulish"/>
              </a:rPr>
              <a:t>4). Locate the control file (YAML or JSON format) and open it. What kind of information does this file contain?</a:t>
            </a:r>
            <a:endParaRPr lang="en-US" dirty="0"/>
          </a:p>
        </p:txBody>
      </p:sp>
      <p:sp>
        <p:nvSpPr>
          <p:cNvPr id="4" name="Slide Number Placeholder 3">
            <a:extLst>
              <a:ext uri="{FF2B5EF4-FFF2-40B4-BE49-F238E27FC236}">
                <a16:creationId xmlns:a16="http://schemas.microsoft.com/office/drawing/2014/main" id="{B68FBD8A-BA03-F85A-598F-2837D7EB1875}"/>
              </a:ext>
            </a:extLst>
          </p:cNvPr>
          <p:cNvSpPr>
            <a:spLocks noGrp="1"/>
          </p:cNvSpPr>
          <p:nvPr>
            <p:ph type="sldNum" sz="quarter" idx="5"/>
          </p:nvPr>
        </p:nvSpPr>
        <p:spPr/>
        <p:txBody>
          <a:bodyPr/>
          <a:lstStyle/>
          <a:p>
            <a:fld id="{D9104375-74F5-8047-8871-259C1BCD0EB6}" type="slidenum">
              <a:rPr lang="en-US" smtClean="0"/>
              <a:t>18</a:t>
            </a:fld>
            <a:endParaRPr lang="en-US"/>
          </a:p>
        </p:txBody>
      </p:sp>
    </p:spTree>
    <p:extLst>
      <p:ext uri="{BB962C8B-B14F-4D97-AF65-F5344CB8AC3E}">
        <p14:creationId xmlns:p14="http://schemas.microsoft.com/office/powerpoint/2010/main" val="385783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FE06-E02B-2EC1-7068-CF1745AC1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32FCA-26EF-0997-5D6D-6E1BB9253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93779-2EBA-6CC1-B239-961B072DBCCE}"/>
              </a:ext>
            </a:extLst>
          </p:cNvPr>
          <p:cNvSpPr>
            <a:spLocks noGrp="1"/>
          </p:cNvSpPr>
          <p:nvPr>
            <p:ph type="body" idx="1"/>
          </p:nvPr>
        </p:nvSpPr>
        <p:spPr/>
        <p:txBody>
          <a:bodyPr/>
          <a:lstStyle/>
          <a:p>
            <a:pPr algn="l">
              <a:spcAft>
                <a:spcPts val="1875"/>
              </a:spcAft>
            </a:pPr>
            <a:r>
              <a:rPr lang="en-US" b="0" i="0" u="sng" cap="all" dirty="0">
                <a:solidFill>
                  <a:srgbClr val="383838"/>
                </a:solidFill>
                <a:effectLst/>
                <a:latin typeface="Mulish"/>
              </a:rPr>
              <a:t>Challenge 1: What data does qtl2 need?</a:t>
            </a:r>
          </a:p>
          <a:p>
            <a:pPr algn="l">
              <a:spcAft>
                <a:spcPts val="1875"/>
              </a:spcAft>
            </a:pPr>
            <a:endParaRPr lang="en-US" b="0" i="0" u="sng" cap="all" dirty="0">
              <a:solidFill>
                <a:srgbClr val="383838"/>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Which data files are required by qtl2?</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Which ones are optional?</a:t>
            </a:r>
            <a:br>
              <a:rPr lang="en-US" b="0" i="0" dirty="0">
                <a:solidFill>
                  <a:srgbClr val="212529"/>
                </a:solidFill>
                <a:effectLst/>
                <a:latin typeface="Mulish"/>
              </a:rPr>
            </a:br>
            <a:endParaRPr lang="en-US" b="0" i="0" dirty="0">
              <a:solidFill>
                <a:srgbClr val="212529"/>
              </a:solidFill>
              <a:effectLst/>
              <a:latin typeface="Mulish"/>
            </a:endParaRPr>
          </a:p>
          <a:p>
            <a:pPr algn="l">
              <a:spcBef>
                <a:spcPts val="750"/>
              </a:spcBef>
              <a:spcAft>
                <a:spcPts val="1500"/>
              </a:spcAft>
              <a:buFont typeface="+mj-lt"/>
              <a:buAutoNum type="arabicPeriod"/>
            </a:pPr>
            <a:r>
              <a:rPr lang="en-US" b="0" i="0" dirty="0">
                <a:solidFill>
                  <a:srgbClr val="212529"/>
                </a:solidFill>
                <a:effectLst/>
                <a:latin typeface="Mulish"/>
              </a:rPr>
              <a:t>How should they be formatted?</a:t>
            </a:r>
          </a:p>
          <a:p>
            <a:pPr algn="l">
              <a:lnSpc>
                <a:spcPts val="1800"/>
              </a:lnSpc>
            </a:pPr>
            <a:endParaRPr lang="en-US" dirty="0"/>
          </a:p>
        </p:txBody>
      </p:sp>
      <p:sp>
        <p:nvSpPr>
          <p:cNvPr id="4" name="Slide Number Placeholder 3">
            <a:extLst>
              <a:ext uri="{FF2B5EF4-FFF2-40B4-BE49-F238E27FC236}">
                <a16:creationId xmlns:a16="http://schemas.microsoft.com/office/drawing/2014/main" id="{1714D857-EB2F-E3B0-74B9-C4C60D085E0B}"/>
              </a:ext>
            </a:extLst>
          </p:cNvPr>
          <p:cNvSpPr>
            <a:spLocks noGrp="1"/>
          </p:cNvSpPr>
          <p:nvPr>
            <p:ph type="sldNum" sz="quarter" idx="5"/>
          </p:nvPr>
        </p:nvSpPr>
        <p:spPr/>
        <p:txBody>
          <a:bodyPr/>
          <a:lstStyle/>
          <a:p>
            <a:fld id="{D9104375-74F5-8047-8871-259C1BCD0EB6}" type="slidenum">
              <a:rPr lang="en-US" smtClean="0"/>
              <a:t>19</a:t>
            </a:fld>
            <a:endParaRPr lang="en-US"/>
          </a:p>
        </p:txBody>
      </p:sp>
    </p:spTree>
    <p:extLst>
      <p:ext uri="{BB962C8B-B14F-4D97-AF65-F5344CB8AC3E}">
        <p14:creationId xmlns:p14="http://schemas.microsoft.com/office/powerpoint/2010/main" val="318061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0" dirty="0">
                <a:latin typeface="Arial" pitchFamily="34" charset="0"/>
                <a:ea typeface="Arial" pitchFamily="34" charset="0"/>
              </a:rPr>
              <a:t>This example from Karen Svenson, Dan Gatti and others illustrates QTL mapping in biomedical studies.</a:t>
            </a:r>
          </a:p>
          <a:p>
            <a:pPr marL="0" lvl="0" indent="0"/>
            <a:r>
              <a:rPr lang="en-US" altLang="en-US" b="0" dirty="0">
                <a:latin typeface="Arial" pitchFamily="34" charset="0"/>
                <a:ea typeface="Arial" pitchFamily="34" charset="0"/>
              </a:rPr>
              <a:t>Panel A identifies and maps a QTL on chromosome 3.</a:t>
            </a:r>
          </a:p>
          <a:p>
            <a:pPr marL="0" lvl="0" indent="0"/>
            <a:r>
              <a:rPr lang="en-US" altLang="en-US" b="0" dirty="0">
                <a:latin typeface="Arial" pitchFamily="34" charset="0"/>
                <a:ea typeface="Arial" pitchFamily="34" charset="0"/>
              </a:rPr>
              <a:t>Panel B shows the effects of the QTL on cholesterol levels in Diversity Outbred mice.</a:t>
            </a:r>
          </a:p>
          <a:p>
            <a:pPr marL="0" lvl="0" indent="0"/>
            <a:r>
              <a:rPr lang="en-US" altLang="en-US" b="0" dirty="0">
                <a:latin typeface="Arial" pitchFamily="34" charset="0"/>
                <a:ea typeface="Arial" pitchFamily="34" charset="0"/>
              </a:rPr>
              <a:t>The phenotypic effects of each of 8 founder alleles shows in the legend at upper right.</a:t>
            </a:r>
          </a:p>
          <a:p>
            <a:pPr marL="0" lvl="0" indent="0"/>
            <a:r>
              <a:rPr lang="en-US" altLang="en-US" b="0" dirty="0">
                <a:latin typeface="Arial" pitchFamily="34" charset="0"/>
                <a:ea typeface="Arial" pitchFamily="34" charset="0"/>
              </a:rPr>
              <a:t>Panel D shows candidate genes for variation in cholesterol levels.</a:t>
            </a:r>
          </a:p>
          <a:p>
            <a:pPr marL="0" lvl="0" indent="0"/>
            <a:r>
              <a:rPr lang="en-US" altLang="en-US" b="0" dirty="0">
                <a:latin typeface="Arial" pitchFamily="34" charset="0"/>
                <a:ea typeface="Arial" pitchFamily="34" charset="0"/>
              </a:rPr>
              <a:t>Later in this course we will practice mapping with the Diversity Outbred.</a:t>
            </a:r>
          </a:p>
          <a:p>
            <a:pPr marL="0" lvl="0" indent="0"/>
            <a:endParaRPr lang="en-US" altLang="en-US" b="1" dirty="0">
              <a:latin typeface="Arial" pitchFamily="34" charset="0"/>
              <a:ea typeface="Arial" pitchFamily="34" charset="0"/>
            </a:endParaRPr>
          </a:p>
          <a:p>
            <a:pPr marL="0" lvl="0" indent="0"/>
            <a:r>
              <a:rPr lang="en-US" altLang="en-US" b="1" dirty="0">
                <a:latin typeface="Arial" pitchFamily="34" charset="0"/>
                <a:ea typeface="Arial" pitchFamily="34" charset="0"/>
              </a:rPr>
              <a:t>Figure 6  </a:t>
            </a:r>
            <a:r>
              <a:rPr lang="en-US" altLang="en-US" dirty="0">
                <a:latin typeface="Arial" pitchFamily="34" charset="0"/>
                <a:ea typeface="Arial" pitchFamily="34" charset="0"/>
              </a:rPr>
              <a:t>Change in plasma cholesterol has a significant QTL on chromosome 3. </a:t>
            </a:r>
          </a:p>
          <a:p>
            <a:pPr marL="0" lvl="0" indent="0"/>
            <a:r>
              <a:rPr lang="en-US" altLang="en-US" dirty="0">
                <a:latin typeface="Arial" pitchFamily="34" charset="0"/>
                <a:ea typeface="Arial" pitchFamily="34" charset="0"/>
              </a:rPr>
              <a:t>(A) Genome-wide scan for change in cholesterol from 7 to 18 weeks of age. Colored lines show permutation-derived significance thresholds at P = 0.05 (red), P = 0.10 (orange), and P = 0.63 (yellow). </a:t>
            </a:r>
          </a:p>
          <a:p>
            <a:pPr marL="0" lvl="0" indent="0"/>
            <a:r>
              <a:rPr lang="en-US" altLang="en-US" dirty="0">
                <a:latin typeface="Arial" pitchFamily="34" charset="0"/>
                <a:ea typeface="Arial" pitchFamily="34" charset="0"/>
              </a:rPr>
              <a:t>(B) The eight coefficients of the QTL model show the effects on the phenotype contributed by each founder haplotype on chr 3. </a:t>
            </a:r>
          </a:p>
          <a:p>
            <a:pPr marL="0" lvl="0" indent="0"/>
            <a:r>
              <a:rPr lang="en-US" altLang="en-US" dirty="0">
                <a:latin typeface="Arial" pitchFamily="34" charset="0"/>
                <a:ea typeface="Arial" pitchFamily="34" charset="0"/>
              </a:rPr>
              <a:t>(C) QTL plot for the chr 3 locus. Shading identifies a two-LOD support interval. Dashed line is maximum LOD −2. </a:t>
            </a:r>
          </a:p>
          <a:p>
            <a:pPr marL="0" lvl="0" indent="0"/>
            <a:r>
              <a:rPr lang="en-US" altLang="en-US" dirty="0">
                <a:latin typeface="Arial" pitchFamily="34" charset="0"/>
                <a:ea typeface="Arial" pitchFamily="34" charset="0"/>
              </a:rPr>
              <a:t>(D) Expansion of the two-LOD support interval containing 11 genes. A heatmap of the QTL P-value is shown above the gene locations with SNP locations indicated by orange vertical bars. The scale of significance (red most significant) is shown on the left. The seven Sanger SNPs that match the founder effect pattern are marked beneath the heat map with carats (^); five of these cluster upstream of Foxo1.
</a:t>
            </a:r>
          </a:p>
          <a:p>
            <a:pPr marL="0" lvl="0" indent="0"/>
            <a:r>
              <a:rPr lang="en-US" altLang="en-US" dirty="0">
                <a:latin typeface="Arial" pitchFamily="34" charset="0"/>
                <a:ea typeface="Arial" pitchFamily="34" charset="0"/>
              </a:rPr>
              <a:t>Unless provided in the caption above, the following copyright applies to the content of this slide: © Genetics 2012 This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7D3BED8-6438-40F7-97A6-C358727D74DA}" type="slidenum">
              <a:rPr lang="en-US" altLang="en-US" sz="1200"/>
              <a:t>3</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agriculture identifying causal genes for traits like plant yield are important for improving plant productivity. </a:t>
            </a:r>
          </a:p>
        </p:txBody>
      </p:sp>
      <p:sp>
        <p:nvSpPr>
          <p:cNvPr id="4" name="Slide Number Placeholder 3"/>
          <p:cNvSpPr>
            <a:spLocks noGrp="1"/>
          </p:cNvSpPr>
          <p:nvPr>
            <p:ph type="sldNum" sz="quarter" idx="5"/>
          </p:nvPr>
        </p:nvSpPr>
        <p:spPr/>
        <p:txBody>
          <a:bodyPr/>
          <a:lstStyle/>
          <a:p>
            <a:fld id="{D9104375-74F5-8047-8871-259C1BCD0EB6}" type="slidenum">
              <a:rPr lang="en-US" smtClean="0"/>
              <a:t>4</a:t>
            </a:fld>
            <a:endParaRPr lang="en-US"/>
          </a:p>
        </p:txBody>
      </p:sp>
    </p:spTree>
    <p:extLst>
      <p:ext uri="{BB962C8B-B14F-4D97-AF65-F5344CB8AC3E}">
        <p14:creationId xmlns:p14="http://schemas.microsoft.com/office/powerpoint/2010/main" val="212910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QTL mapping in wild populations aims to shed light on natural selection. </a:t>
            </a:r>
          </a:p>
          <a:p>
            <a:r>
              <a:rPr lang="en-US" dirty="0"/>
              <a:t>Environmental variance is high in wild, unmanipulated populations relative to experimental crosses, so the heritability of a trait like birth weight will be lower than in an experimental population. </a:t>
            </a:r>
          </a:p>
          <a:p>
            <a:r>
              <a:rPr lang="en-US" dirty="0"/>
              <a:t>Wild populations are good for characterizing allelic distribution and selection intensity.</a:t>
            </a:r>
          </a:p>
        </p:txBody>
      </p:sp>
      <p:sp>
        <p:nvSpPr>
          <p:cNvPr id="4" name="Slide Number Placeholder 3"/>
          <p:cNvSpPr>
            <a:spLocks noGrp="1"/>
          </p:cNvSpPr>
          <p:nvPr>
            <p:ph type="sldNum" sz="quarter" idx="5"/>
          </p:nvPr>
        </p:nvSpPr>
        <p:spPr/>
        <p:txBody>
          <a:bodyPr/>
          <a:lstStyle/>
          <a:p>
            <a:fld id="{D9104375-74F5-8047-8871-259C1BCD0EB6}" type="slidenum">
              <a:rPr lang="en-US" smtClean="0"/>
              <a:t>5</a:t>
            </a:fld>
            <a:endParaRPr lang="en-US"/>
          </a:p>
        </p:txBody>
      </p:sp>
    </p:spTree>
    <p:extLst>
      <p:ext uri="{BB962C8B-B14F-4D97-AF65-F5344CB8AC3E}">
        <p14:creationId xmlns:p14="http://schemas.microsoft.com/office/powerpoint/2010/main" val="138366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Human populations could also be considered natural populations with high environmental variance much like that in a population of red deer. </a:t>
            </a:r>
          </a:p>
          <a:p>
            <a:r>
              <a:rPr lang="en-US" b="0" i="0" dirty="0">
                <a:solidFill>
                  <a:srgbClr val="333333"/>
                </a:solidFill>
                <a:effectLst/>
                <a:latin typeface="Helvetica Neue" panose="02000503000000020004" pitchFamily="2" charset="0"/>
              </a:rPr>
              <a:t>As such it’s difficult to disentangle the effects of the environment from that of genetics, or from the interaction between environment and genetics.</a:t>
            </a:r>
          </a:p>
          <a:p>
            <a:r>
              <a:rPr lang="en-US" b="0" i="0" dirty="0">
                <a:solidFill>
                  <a:srgbClr val="333333"/>
                </a:solidFill>
                <a:effectLst/>
                <a:latin typeface="Helvetica Neue" panose="02000503000000020004" pitchFamily="2" charset="0"/>
              </a:rPr>
              <a:t>Human studies are expensive and prone to being confounded by </a:t>
            </a:r>
            <a:r>
              <a:rPr lang="en-US" b="0" i="0" u="none" strike="noStrike" dirty="0">
                <a:solidFill>
                  <a:srgbClr val="337AB7"/>
                </a:solidFill>
                <a:effectLst/>
                <a:latin typeface="Helvetica Neue" panose="02000503000000020004" pitchFamily="2" charset="0"/>
                <a:hlinkClick r:id="rId3"/>
              </a:rPr>
              <a:t>population structure</a:t>
            </a:r>
            <a:r>
              <a:rPr lang="en-US" b="0" i="0" dirty="0">
                <a:solidFill>
                  <a:srgbClr val="333333"/>
                </a:solidFill>
                <a:effectLst/>
                <a:latin typeface="Helvetica Neue" panose="02000503000000020004" pitchFamily="2" charset="0"/>
              </a:rPr>
              <a:t> such that associations between genotype and phenotype are not necessarily causal. </a:t>
            </a:r>
          </a:p>
          <a:p>
            <a:r>
              <a:rPr lang="en-US" b="0" i="0" dirty="0">
                <a:solidFill>
                  <a:srgbClr val="333333"/>
                </a:solidFill>
                <a:effectLst/>
                <a:latin typeface="Helvetica Neue" panose="02000503000000020004" pitchFamily="2" charset="0"/>
              </a:rPr>
              <a:t>Let’s look at population structure in a bit more detail since this is an important topic for this course.</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6</a:t>
            </a:fld>
            <a:endParaRPr lang="en-US"/>
          </a:p>
        </p:txBody>
      </p:sp>
    </p:spTree>
    <p:extLst>
      <p:ext uri="{BB962C8B-B14F-4D97-AF65-F5344CB8AC3E}">
        <p14:creationId xmlns:p14="http://schemas.microsoft.com/office/powerpoint/2010/main" val="260272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Case-control studies are often confounded when hidden subpopulations with different allele frequencies and disease probabilities are present in the study.</a:t>
            </a:r>
          </a:p>
          <a:p>
            <a:r>
              <a:rPr lang="en-US" b="0" i="0" dirty="0">
                <a:solidFill>
                  <a:srgbClr val="333333"/>
                </a:solidFill>
                <a:effectLst/>
                <a:latin typeface="Helvetica Neue" panose="02000503000000020004" pitchFamily="2" charset="0"/>
              </a:rPr>
              <a:t>If the probability of the AA genotype in the overall population is 0.5 and the probability of disease also 0.5, you would expect the joint probability of AA genotype and disease to be 0.5 times 0.5 = 0.25. </a:t>
            </a:r>
          </a:p>
          <a:p>
            <a:r>
              <a:rPr lang="en-US" b="0" i="0" dirty="0">
                <a:solidFill>
                  <a:srgbClr val="333333"/>
                </a:solidFill>
                <a:effectLst/>
                <a:latin typeface="Helvetica Neue" panose="02000503000000020004" pitchFamily="2" charset="0"/>
              </a:rPr>
              <a:t>In fact this joint probability is much lower at only .09.</a:t>
            </a:r>
          </a:p>
          <a:p>
            <a:r>
              <a:rPr lang="en-US" b="0" i="0" dirty="0">
                <a:solidFill>
                  <a:srgbClr val="333333"/>
                </a:solidFill>
                <a:effectLst/>
                <a:latin typeface="Helvetica Neue" panose="02000503000000020004" pitchFamily="2" charset="0"/>
              </a:rPr>
              <a:t>The culprit is a hidden subpopulation with a high probability of disease but low probability of AA genotype.</a:t>
            </a:r>
          </a:p>
          <a:p>
            <a:r>
              <a:rPr lang="en-US" b="0" i="0" dirty="0">
                <a:solidFill>
                  <a:srgbClr val="333333"/>
                </a:solidFill>
                <a:effectLst/>
                <a:latin typeface="Helvetica Neue" panose="02000503000000020004" pitchFamily="2" charset="0"/>
              </a:rPr>
              <a:t>If a study sample includes an unknown subpopulation of Icelanders, for example, most of the cases will come from this unknown subpopulation that in this case has a high probability of disease but a low probability of having the AA genotype.</a:t>
            </a:r>
          </a:p>
          <a:p>
            <a:r>
              <a:rPr lang="en-US" b="0" i="0" dirty="0">
                <a:solidFill>
                  <a:srgbClr val="333333"/>
                </a:solidFill>
                <a:effectLst/>
                <a:latin typeface="Helvetica Neue" panose="02000503000000020004" pitchFamily="2" charset="0"/>
              </a:rPr>
              <a:t>The study will be confounded by population structure and the association between genotype and phenotype not causal.</a:t>
            </a:r>
          </a:p>
          <a:p>
            <a:r>
              <a:rPr lang="en-US" b="0" i="0" dirty="0">
                <a:solidFill>
                  <a:srgbClr val="333333"/>
                </a:solidFill>
                <a:effectLst/>
                <a:latin typeface="Helvetica Neue" panose="02000503000000020004" pitchFamily="2" charset="0"/>
              </a:rPr>
              <a:t>We will learn how to account for population structure later using a study in Diversity Outbred mice.</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7</a:t>
            </a:fld>
            <a:endParaRPr lang="en-US"/>
          </a:p>
        </p:txBody>
      </p:sp>
    </p:spTree>
    <p:extLst>
      <p:ext uri="{BB962C8B-B14F-4D97-AF65-F5344CB8AC3E}">
        <p14:creationId xmlns:p14="http://schemas.microsoft.com/office/powerpoint/2010/main" val="9825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QTL mapping in experimental crosses requires</a:t>
            </a:r>
          </a:p>
          <a:p>
            <a:pPr marL="171450" indent="-171450">
              <a:buFont typeface="Arial" panose="020B0604020202020204" pitchFamily="34" charset="0"/>
              <a:buChar char="•"/>
            </a:pPr>
            <a:r>
              <a:rPr lang="en-US" b="0" i="0" dirty="0">
                <a:solidFill>
                  <a:srgbClr val="333333"/>
                </a:solidFill>
                <a:effectLst/>
                <a:latin typeface="Helvetica Neue" panose="02000503000000020004" pitchFamily="2" charset="0"/>
              </a:rPr>
              <a:t>two or more strains that differ genetically with regard to a phenotype of interest.</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Our first example features mouse strains C57BL/6 and BTBR in a study of diabetes.</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C57BL/6 is diabetes-resistant and BTBR is diabetes-susceptible.</a:t>
            </a:r>
          </a:p>
          <a:p>
            <a:pPr marL="171450" lvl="0" indent="-171450">
              <a:buFont typeface="Arial" panose="020B0604020202020204" pitchFamily="34" charset="0"/>
              <a:buChar char="•"/>
            </a:pPr>
            <a:r>
              <a:rPr lang="en-US" b="0" i="0" dirty="0">
                <a:solidFill>
                  <a:srgbClr val="333333"/>
                </a:solidFill>
                <a:effectLst/>
                <a:latin typeface="Helvetica Neue" panose="02000503000000020004" pitchFamily="2" charset="0"/>
              </a:rPr>
              <a:t>Genetic markers, such as SNPs or microsatellites, distinguish between parental strains in the experimental cross.</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At lower right we see a marker indicating that this F2 is heterozygous at the marker, carrying one allele from each parental strain.</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Markers genetically linked to a phenotype will segregate more often with phenotype values (e.g. high or low values), while unlinked markers will not be significantly associated with the phenotype. </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The markers themselves might be associated with the phenotype but are not causal.</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Rather, markers may be associated with the phenotype through linkage to nearby QTL. </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They serve as signposts indicating the neighborhood of a QTL that explains the variation in the phenotype. </a:t>
            </a:r>
          </a:p>
          <a:p>
            <a:pPr marL="171450" indent="-171450">
              <a:buFont typeface="Arial" panose="020B0604020202020204" pitchFamily="34" charset="0"/>
              <a:buChar char="•"/>
            </a:pPr>
            <a:r>
              <a:rPr lang="en-US" b="0" i="0" dirty="0">
                <a:solidFill>
                  <a:srgbClr val="333333"/>
                </a:solidFill>
                <a:effectLst/>
                <a:latin typeface="Helvetica Neue" panose="02000503000000020004" pitchFamily="2" charset="0"/>
              </a:rPr>
              <a:t>Covariates such as sex or diet can also influence the phenotype. </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For example, a high-fat high-sugar vs. regular chow diet could affect diabetic traits.</a:t>
            </a:r>
          </a:p>
          <a:p>
            <a:pPr marL="628650" lvl="1" indent="-171450">
              <a:buFont typeface="Arial" panose="020B0604020202020204" pitchFamily="34" charset="0"/>
              <a:buChar char="•"/>
            </a:pPr>
            <a:r>
              <a:rPr lang="en-US" b="0" i="0" dirty="0">
                <a:solidFill>
                  <a:srgbClr val="333333"/>
                </a:solidFill>
                <a:effectLst/>
                <a:latin typeface="Helvetica Neue" panose="02000503000000020004" pitchFamily="2" charset="0"/>
              </a:rPr>
              <a:t>Sex is always an important covariate assuming both male and female mice are used in a study.</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t>8</a:t>
            </a:fld>
            <a:endParaRPr lang="en-US"/>
          </a:p>
        </p:txBody>
      </p:sp>
    </p:spTree>
    <p:extLst>
      <p:ext uri="{BB962C8B-B14F-4D97-AF65-F5344CB8AC3E}">
        <p14:creationId xmlns:p14="http://schemas.microsoft.com/office/powerpoint/2010/main" val="207603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qtl</a:t>
            </a:r>
            <a:r>
              <a:rPr lang="en-US" dirty="0"/>
              <a:t> mapping workflow starts with marker genotypes and a genetic map showing the locations of markers.</a:t>
            </a:r>
          </a:p>
          <a:p>
            <a:r>
              <a:rPr lang="en-US" dirty="0"/>
              <a:t>From these data we calculate genotype probabilities, the probability of each genotype between typed markers.</a:t>
            </a:r>
          </a:p>
          <a:p>
            <a:r>
              <a:rPr lang="en-US" dirty="0"/>
              <a:t>We use the genotype probabilities to calculate a kinship matrix that describes the genetic relatedness between individuals in our data.</a:t>
            </a:r>
          </a:p>
          <a:p>
            <a:r>
              <a:rPr lang="en-US" dirty="0"/>
              <a:t>The genotype probabilities, kinship matrix, phenotypes, any covariates and an optional physical map are used to scan the genome for loci that explain phenotypic variation.</a:t>
            </a:r>
          </a:p>
          <a:p>
            <a:r>
              <a:rPr lang="en-US" dirty="0"/>
              <a:t>We find logarithm-of-odds (LOD) peaks within the genome scan to locate QTL.</a:t>
            </a:r>
          </a:p>
          <a:p>
            <a:r>
              <a:rPr lang="en-US" dirty="0"/>
              <a:t>A permutation test indicates how large a LOD score we can get just by random chance, so that we know how high a score needs to be to considered significant.</a:t>
            </a:r>
          </a:p>
          <a:p>
            <a:r>
              <a:rPr lang="en-US" dirty="0"/>
              <a:t>We estimate the effects of the QTL on the phenotype and finally identify any SNPs in the QTL.</a:t>
            </a:r>
          </a:p>
        </p:txBody>
      </p:sp>
      <p:sp>
        <p:nvSpPr>
          <p:cNvPr id="4" name="Slide Number Placeholder 3"/>
          <p:cNvSpPr>
            <a:spLocks noGrp="1"/>
          </p:cNvSpPr>
          <p:nvPr>
            <p:ph type="sldNum" sz="quarter" idx="5"/>
          </p:nvPr>
        </p:nvSpPr>
        <p:spPr/>
        <p:txBody>
          <a:bodyPr/>
          <a:lstStyle/>
          <a:p>
            <a:fld id="{D9104375-74F5-8047-8871-259C1BCD0EB6}" type="slidenum">
              <a:rPr lang="en-US" smtClean="0"/>
              <a:t>9</a:t>
            </a:fld>
            <a:endParaRPr lang="en-US"/>
          </a:p>
        </p:txBody>
      </p:sp>
    </p:spTree>
    <p:extLst>
      <p:ext uri="{BB962C8B-B14F-4D97-AF65-F5344CB8AC3E}">
        <p14:creationId xmlns:p14="http://schemas.microsoft.com/office/powerpoint/2010/main" val="742717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3ED31-B263-6825-CE60-F1C718740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D7747-3BBA-7781-8386-801698248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F2EF8-B2F7-2757-C23C-5F2468444EBF}"/>
              </a:ext>
            </a:extLst>
          </p:cNvPr>
          <p:cNvSpPr>
            <a:spLocks noGrp="1"/>
          </p:cNvSpPr>
          <p:nvPr>
            <p:ph type="body" idx="1"/>
          </p:nvPr>
        </p:nvSpPr>
        <p:spPr/>
        <p:txBody>
          <a:bodyPr/>
          <a:lstStyle/>
          <a:p>
            <a:pPr algn="l">
              <a:lnSpc>
                <a:spcPts val="1800"/>
              </a:lnSpc>
            </a:pPr>
            <a:r>
              <a:rPr lang="en-US" b="0" i="0" dirty="0">
                <a:solidFill>
                  <a:srgbClr val="383838"/>
                </a:solidFill>
                <a:effectLst/>
                <a:latin typeface="Mulish"/>
              </a:rPr>
              <a:t>In the first part of this lesson, we will be analyzing data from a mouse experiment involving Type 2 diabetes (T2D). </a:t>
            </a:r>
          </a:p>
          <a:p>
            <a:pPr algn="l">
              <a:lnSpc>
                <a:spcPts val="1800"/>
              </a:lnSpc>
            </a:pPr>
            <a:r>
              <a:rPr lang="en-US" b="0" i="0" dirty="0">
                <a:solidFill>
                  <a:srgbClr val="383838"/>
                </a:solidFill>
                <a:effectLst/>
                <a:latin typeface="Mulish"/>
              </a:rPr>
              <a:t>In Type 2 diabetes the pancreas makes less insulin and the body becomes less responsive to insulin.</a:t>
            </a:r>
          </a:p>
          <a:p>
            <a:pPr algn="l">
              <a:lnSpc>
                <a:spcPts val="1800"/>
              </a:lnSpc>
            </a:pPr>
            <a:r>
              <a:rPr lang="en-US" b="0" i="0" dirty="0">
                <a:solidFill>
                  <a:srgbClr val="383838"/>
                </a:solidFill>
                <a:effectLst/>
                <a:latin typeface="Mulish"/>
              </a:rPr>
              <a:t>In the figure insulin docks with the insulin receptor to signal glucose uptake from the blood.</a:t>
            </a:r>
          </a:p>
          <a:p>
            <a:pPr algn="l">
              <a:lnSpc>
                <a:spcPts val="1800"/>
              </a:lnSpc>
            </a:pPr>
            <a:r>
              <a:rPr lang="en-US" b="0" i="0" dirty="0">
                <a:solidFill>
                  <a:srgbClr val="383838"/>
                </a:solidFill>
                <a:effectLst/>
                <a:latin typeface="Mulish"/>
              </a:rPr>
              <a:t>In Type 2 diabetes that signal is lost and glucose builds up in the blood rather than being taken up into surrounding tissues.</a:t>
            </a:r>
          </a:p>
          <a:p>
            <a:pPr algn="l">
              <a:lnSpc>
                <a:spcPts val="1800"/>
              </a:lnSpc>
            </a:pPr>
            <a:r>
              <a:rPr lang="en-US" b="0" i="0" dirty="0">
                <a:solidFill>
                  <a:srgbClr val="383838"/>
                </a:solidFill>
                <a:effectLst/>
                <a:latin typeface="Mulish"/>
              </a:rPr>
              <a:t>Insulin resistance and elevated blood glucose are key diabetic traits.</a:t>
            </a:r>
          </a:p>
          <a:p>
            <a:pPr algn="l">
              <a:lnSpc>
                <a:spcPts val="1800"/>
              </a:lnSpc>
            </a:pPr>
            <a:r>
              <a:rPr lang="en-US" b="0" i="0" dirty="0">
                <a:solidFill>
                  <a:srgbClr val="383838"/>
                </a:solidFill>
                <a:effectLst/>
                <a:latin typeface="Mulish"/>
              </a:rPr>
              <a:t>The data we start with are from a study by </a:t>
            </a:r>
            <a:r>
              <a:rPr lang="en-US" b="0" i="0" u="none" strike="noStrike" dirty="0">
                <a:solidFill>
                  <a:srgbClr val="0044D7"/>
                </a:solidFill>
                <a:effectLst/>
                <a:latin typeface="Mulish"/>
                <a:hlinkClick r:id="rId3"/>
              </a:rPr>
              <a:t>Tian et al</a:t>
            </a:r>
            <a:r>
              <a:rPr lang="en-US" b="0" i="0" dirty="0">
                <a:solidFill>
                  <a:srgbClr val="383838"/>
                </a:solidFill>
                <a:effectLst/>
                <a:latin typeface="Mulish"/>
              </a:rPr>
              <a:t> and involves an intercross between the diabetes-resistant C57BL/6J strain and the diabetes-susceptible BTBR strain.</a:t>
            </a:r>
          </a:p>
          <a:p>
            <a:br>
              <a:rPr lang="en-US" dirty="0"/>
            </a:br>
            <a:endParaRPr lang="en-US" dirty="0"/>
          </a:p>
        </p:txBody>
      </p:sp>
      <p:sp>
        <p:nvSpPr>
          <p:cNvPr id="4" name="Slide Number Placeholder 3">
            <a:extLst>
              <a:ext uri="{FF2B5EF4-FFF2-40B4-BE49-F238E27FC236}">
                <a16:creationId xmlns:a16="http://schemas.microsoft.com/office/drawing/2014/main" id="{04E5259B-19E9-6A41-83B9-33D37B0B5F03}"/>
              </a:ext>
            </a:extLst>
          </p:cNvPr>
          <p:cNvSpPr>
            <a:spLocks noGrp="1"/>
          </p:cNvSpPr>
          <p:nvPr>
            <p:ph type="sldNum" sz="quarter" idx="5"/>
          </p:nvPr>
        </p:nvSpPr>
        <p:spPr/>
        <p:txBody>
          <a:bodyPr/>
          <a:lstStyle/>
          <a:p>
            <a:fld id="{D9104375-74F5-8047-8871-259C1BCD0EB6}" type="slidenum">
              <a:rPr lang="en-US" smtClean="0"/>
              <a:t>10</a:t>
            </a:fld>
            <a:endParaRPr lang="en-US"/>
          </a:p>
        </p:txBody>
      </p:sp>
    </p:spTree>
    <p:extLst>
      <p:ext uri="{BB962C8B-B14F-4D97-AF65-F5344CB8AC3E}">
        <p14:creationId xmlns:p14="http://schemas.microsoft.com/office/powerpoint/2010/main" val="415336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3C16D-D77C-5944-8A2A-E19BADECFFCD}"/>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2C0ED023-0724-5548-845A-698E872DAD97}"/>
              </a:ext>
            </a:extLst>
          </p:cNvPr>
          <p:cNvGrpSpPr/>
          <p:nvPr userDrawn="1"/>
        </p:nvGrpSpPr>
        <p:grpSpPr>
          <a:xfrm>
            <a:off x="-1" y="1"/>
            <a:ext cx="9149554" cy="4953294"/>
            <a:chOff x="-1" y="1"/>
            <a:chExt cx="9149554" cy="4953294"/>
          </a:xfrm>
        </p:grpSpPr>
        <p:sp>
          <p:nvSpPr>
            <p:cNvPr id="4" name="Rectangle 3">
              <a:extLst>
                <a:ext uri="{FF2B5EF4-FFF2-40B4-BE49-F238E27FC236}">
                  <a16:creationId xmlns:a16="http://schemas.microsoft.com/office/drawing/2014/main" id="{4EFF2342-1D95-A747-A08C-62D587BA173E}"/>
                </a:ext>
              </a:extLst>
            </p:cNvPr>
            <p:cNvSpPr/>
            <p:nvPr userDrawn="1"/>
          </p:nvSpPr>
          <p:spPr>
            <a:xfrm>
              <a:off x="-1" y="1"/>
              <a:ext cx="9149554" cy="407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5" name="Right Triangle 4">
              <a:extLst>
                <a:ext uri="{FF2B5EF4-FFF2-40B4-BE49-F238E27FC236}">
                  <a16:creationId xmlns:a16="http://schemas.microsoft.com/office/drawing/2014/main" id="{9CA7E7F0-FBD3-C645-923B-A98052BCB48A}"/>
                </a:ext>
              </a:extLst>
            </p:cNvPr>
            <p:cNvSpPr/>
            <p:nvPr userDrawn="1"/>
          </p:nvSpPr>
          <p:spPr>
            <a:xfrm rot="10800000">
              <a:off x="2228851" y="4063037"/>
              <a:ext cx="694760" cy="8902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7" name="Picture 6">
            <a:extLst>
              <a:ext uri="{FF2B5EF4-FFF2-40B4-BE49-F238E27FC236}">
                <a16:creationId xmlns:a16="http://schemas.microsoft.com/office/drawing/2014/main" id="{8EB558F9-6D47-2E43-A114-2B132F4134F2}"/>
              </a:ext>
            </a:extLst>
          </p:cNvPr>
          <p:cNvPicPr>
            <a:picLocks noChangeAspect="1"/>
          </p:cNvPicPr>
          <p:nvPr userDrawn="1"/>
        </p:nvPicPr>
        <p:blipFill rotWithShape="1">
          <a:blip r:embed="rId2">
            <a:alphaModFix/>
          </a:blip>
          <a:srcRect l="-548" t="-1" r="1650" b="36354"/>
          <a:stretch/>
        </p:blipFill>
        <p:spPr>
          <a:xfrm>
            <a:off x="293373" y="4296635"/>
            <a:ext cx="1929924" cy="502577"/>
          </a:xfrm>
          <a:prstGeom prst="rect">
            <a:avLst/>
          </a:prstGeom>
        </p:spPr>
      </p:pic>
      <p:sp>
        <p:nvSpPr>
          <p:cNvPr id="14" name="Text Placeholder 12">
            <a:extLst>
              <a:ext uri="{FF2B5EF4-FFF2-40B4-BE49-F238E27FC236}">
                <a16:creationId xmlns:a16="http://schemas.microsoft.com/office/drawing/2014/main" id="{A6DE765C-6549-EE43-961E-4B0FD8381F41}"/>
              </a:ext>
            </a:extLst>
          </p:cNvPr>
          <p:cNvSpPr>
            <a:spLocks noGrp="1"/>
          </p:cNvSpPr>
          <p:nvPr>
            <p:ph type="body" sz="quarter" idx="11" hasCustomPrompt="1"/>
          </p:nvPr>
        </p:nvSpPr>
        <p:spPr>
          <a:xfrm>
            <a:off x="3212326" y="4204778"/>
            <a:ext cx="5820355" cy="686290"/>
          </a:xfrm>
          <a:prstGeom prst="rect">
            <a:avLst/>
          </a:prstGeom>
        </p:spPr>
        <p:txBody>
          <a:bodyPr/>
          <a:lstStyle>
            <a:lvl1pPr marL="0" marR="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0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20pt</a:t>
            </a:r>
            <a:endParaRPr lang="en-US" dirty="0"/>
          </a:p>
          <a:p>
            <a:pPr marL="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Speaker Names </a:t>
            </a:r>
            <a:r>
              <a:rPr lang="en-US" dirty="0" err="1"/>
              <a:t>CanGoHere</a:t>
            </a:r>
            <a:r>
              <a:rPr lang="en-US" dirty="0"/>
              <a:t>, Ph.D. </a:t>
            </a:r>
            <a:r>
              <a:rPr lang="en-US" dirty="0" err="1"/>
              <a:t>20pt</a:t>
            </a:r>
            <a:endParaRPr lang="en-US" dirty="0"/>
          </a:p>
        </p:txBody>
      </p:sp>
      <p:sp>
        <p:nvSpPr>
          <p:cNvPr id="16" name="Text Placeholder 15">
            <a:extLst>
              <a:ext uri="{FF2B5EF4-FFF2-40B4-BE49-F238E27FC236}">
                <a16:creationId xmlns:a16="http://schemas.microsoft.com/office/drawing/2014/main" id="{0E9A6EAF-8274-F548-89DF-87A1754092B8}"/>
              </a:ext>
            </a:extLst>
          </p:cNvPr>
          <p:cNvSpPr>
            <a:spLocks noGrp="1"/>
          </p:cNvSpPr>
          <p:nvPr>
            <p:ph type="body" sz="quarter" idx="12" hasCustomPrompt="1"/>
          </p:nvPr>
        </p:nvSpPr>
        <p:spPr>
          <a:xfrm>
            <a:off x="509477" y="840036"/>
            <a:ext cx="8125044" cy="2690812"/>
          </a:xfrm>
          <a:prstGeom prst="rect">
            <a:avLst/>
          </a:prstGeom>
        </p:spPr>
        <p:txBody>
          <a:bodyPr/>
          <a:lstStyle>
            <a:lvl1pPr marL="0" indent="0" fontAlgn="t" hangingPunct="0">
              <a:buNone/>
              <a:defRPr sz="6600" b="1">
                <a:solidFill>
                  <a:schemeClr val="tx2"/>
                </a:solidFill>
              </a:defRPr>
            </a:lvl1pPr>
            <a:lvl2pPr>
              <a:buNone/>
              <a:defRPr/>
            </a:lvl2pPr>
            <a:lvl3pPr>
              <a:buNone/>
              <a:defRPr/>
            </a:lvl3pPr>
            <a:lvl4pPr>
              <a:buNone/>
              <a:defRPr/>
            </a:lvl4pPr>
            <a:lvl5pPr>
              <a:buNone/>
              <a:defRPr/>
            </a:lvl5pPr>
          </a:lstStyle>
          <a:p>
            <a:pPr lvl="0"/>
            <a:r>
              <a:rPr lang="en-US" dirty="0"/>
              <a:t>TITLE GOES HERE, </a:t>
            </a:r>
            <a:r>
              <a:rPr lang="en-US" dirty="0" err="1"/>
              <a:t>66PT</a:t>
            </a:r>
            <a:r>
              <a:rPr lang="en-US" dirty="0"/>
              <a:t> BOLD ALL CAPS</a:t>
            </a:r>
          </a:p>
        </p:txBody>
      </p:sp>
    </p:spTree>
    <p:extLst>
      <p:ext uri="{BB962C8B-B14F-4D97-AF65-F5344CB8AC3E}">
        <p14:creationId xmlns:p14="http://schemas.microsoft.com/office/powerpoint/2010/main" val="28617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verse w/Logo and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B1AB6-107A-FC40-81F8-F5F0BF764E0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extBox 4">
            <a:extLst>
              <a:ext uri="{FF2B5EF4-FFF2-40B4-BE49-F238E27FC236}">
                <a16:creationId xmlns:a16="http://schemas.microsoft.com/office/drawing/2014/main" id="{4BB8BA16-A01E-6C4B-AF7E-83685A6DA858}"/>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1"/>
                </a:solidFill>
                <a:latin typeface="Arial" panose="020B0604020202020204" pitchFamily="34" charset="0"/>
                <a:cs typeface="Arial" panose="020B0604020202020204" pitchFamily="34" charset="0"/>
              </a:rPr>
              <a:pPr/>
              <a:t>‹#›</a:t>
            </a:fld>
            <a:endParaRPr lang="en-US" sz="1050" dirty="0">
              <a:solidFill>
                <a:schemeClr val="bg1"/>
              </a:solidFill>
              <a:latin typeface="Arial" panose="020B0604020202020204" pitchFamily="34" charset="0"/>
              <a:cs typeface="Arial" panose="020B0604020202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98D39A21-D547-8E47-8541-02563ACACE11}"/>
              </a:ext>
            </a:extLst>
          </p:cNvPr>
          <p:cNvPicPr>
            <a:picLocks noChangeAspect="1"/>
          </p:cNvPicPr>
          <p:nvPr userDrawn="1"/>
        </p:nvPicPr>
        <p:blipFill rotWithShape="1">
          <a:blip r:embed="rId2"/>
          <a:srcRect r="52093" b="44023"/>
          <a:stretch/>
        </p:blipFill>
        <p:spPr>
          <a:xfrm>
            <a:off x="7933098" y="4868846"/>
            <a:ext cx="400532" cy="189378"/>
          </a:xfrm>
          <a:prstGeom prst="rect">
            <a:avLst/>
          </a:prstGeom>
        </p:spPr>
      </p:pic>
      <p:sp>
        <p:nvSpPr>
          <p:cNvPr id="12" name="Text Placeholder 9">
            <a:extLst>
              <a:ext uri="{FF2B5EF4-FFF2-40B4-BE49-F238E27FC236}">
                <a16:creationId xmlns:a16="http://schemas.microsoft.com/office/drawing/2014/main" id="{261D507F-1DE9-E647-80C8-23A1E174E606}"/>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8B85E179-AE34-114A-B730-EB6BBB640869}"/>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4" name="Group 3">
            <a:extLst>
              <a:ext uri="{FF2B5EF4-FFF2-40B4-BE49-F238E27FC236}">
                <a16:creationId xmlns:a16="http://schemas.microsoft.com/office/drawing/2014/main" id="{A90DF424-4452-5E42-B67E-61BED4724973}"/>
              </a:ext>
            </a:extLst>
          </p:cNvPr>
          <p:cNvGrpSpPr/>
          <p:nvPr userDrawn="1"/>
        </p:nvGrpSpPr>
        <p:grpSpPr>
          <a:xfrm>
            <a:off x="0" y="4774698"/>
            <a:ext cx="9144000" cy="289217"/>
            <a:chOff x="0" y="4774698"/>
            <a:chExt cx="9144000" cy="289217"/>
          </a:xfrm>
        </p:grpSpPr>
        <p:sp>
          <p:nvSpPr>
            <p:cNvPr id="6" name="Rectangle 5">
              <a:extLst>
                <a:ext uri="{FF2B5EF4-FFF2-40B4-BE49-F238E27FC236}">
                  <a16:creationId xmlns:a16="http://schemas.microsoft.com/office/drawing/2014/main" id="{C777F7B7-955E-D148-BF38-A0444C01890E}"/>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21" name="Right Triangle 20">
              <a:extLst>
                <a:ext uri="{FF2B5EF4-FFF2-40B4-BE49-F238E27FC236}">
                  <a16:creationId xmlns:a16="http://schemas.microsoft.com/office/drawing/2014/main" id="{F77EB197-BDC9-5C4F-9A19-305E6B2572AE}"/>
                </a:ext>
              </a:extLst>
            </p:cNvPr>
            <p:cNvSpPr/>
            <p:nvPr userDrawn="1"/>
          </p:nvSpPr>
          <p:spPr>
            <a:xfrm rot="10800000">
              <a:off x="8432742"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261984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w/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1A86A79-BBBF-9F47-BE20-D086898B2B92}"/>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2"/>
                </a:solidFill>
              </a:defRPr>
            </a:lvl1pPr>
          </a:lstStyle>
          <a:p>
            <a:pPr lvl="0"/>
            <a:r>
              <a:rPr lang="en-US" dirty="0"/>
              <a:t>PRESENTATION TITLE OR NICKNAME CAN LIVE HERE</a:t>
            </a:r>
          </a:p>
        </p:txBody>
      </p:sp>
      <p:sp>
        <p:nvSpPr>
          <p:cNvPr id="9" name="Text Placeholder 9">
            <a:extLst>
              <a:ext uri="{FF2B5EF4-FFF2-40B4-BE49-F238E27FC236}">
                <a16:creationId xmlns:a16="http://schemas.microsoft.com/office/drawing/2014/main" id="{AB1799E8-F88F-CF48-A5D6-023D8C509F44}"/>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EA5F1A21-5988-E44E-A6DD-3653552CDDC6}"/>
              </a:ext>
            </a:extLst>
          </p:cNvPr>
          <p:cNvGrpSpPr/>
          <p:nvPr userDrawn="1"/>
        </p:nvGrpSpPr>
        <p:grpSpPr>
          <a:xfrm>
            <a:off x="0" y="4774698"/>
            <a:ext cx="9144000" cy="289217"/>
            <a:chOff x="0" y="4774698"/>
            <a:chExt cx="9144000" cy="289217"/>
          </a:xfrm>
          <a:solidFill>
            <a:schemeClr val="tx2"/>
          </a:solidFill>
        </p:grpSpPr>
        <p:sp>
          <p:nvSpPr>
            <p:cNvPr id="12" name="Rectangle 11">
              <a:extLst>
                <a:ext uri="{FF2B5EF4-FFF2-40B4-BE49-F238E27FC236}">
                  <a16:creationId xmlns:a16="http://schemas.microsoft.com/office/drawing/2014/main" id="{8AE7BFCD-002C-4B45-879D-7916F1C450CF}"/>
                </a:ext>
              </a:extLst>
            </p:cNvPr>
            <p:cNvSpPr/>
            <p:nvPr userDrawn="1"/>
          </p:nvSpPr>
          <p:spPr>
            <a:xfrm>
              <a:off x="0" y="4774698"/>
              <a:ext cx="9144000" cy="34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6AA39ED9-5FB0-C04D-BFB7-BCF5BB076FAA}"/>
                </a:ext>
              </a:extLst>
            </p:cNvPr>
            <p:cNvSpPr/>
            <p:nvPr userDrawn="1"/>
          </p:nvSpPr>
          <p:spPr>
            <a:xfrm rot="10800000">
              <a:off x="5117152" y="4791842"/>
              <a:ext cx="232934" cy="27207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968585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w/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BEC11415-CC79-BA4C-8B33-E63BD3059B79}"/>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4D2484A-DD0A-1541-BE82-E067DD9D82B0}"/>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1" name="Group 10">
            <a:extLst>
              <a:ext uri="{FF2B5EF4-FFF2-40B4-BE49-F238E27FC236}">
                <a16:creationId xmlns:a16="http://schemas.microsoft.com/office/drawing/2014/main" id="{88181AB7-30E6-134D-8B1A-87BBB9E6A7FC}"/>
              </a:ext>
            </a:extLst>
          </p:cNvPr>
          <p:cNvGrpSpPr/>
          <p:nvPr userDrawn="1"/>
        </p:nvGrpSpPr>
        <p:grpSpPr>
          <a:xfrm>
            <a:off x="0" y="4774698"/>
            <a:ext cx="9144000" cy="289217"/>
            <a:chOff x="0" y="4774698"/>
            <a:chExt cx="9144000" cy="289217"/>
          </a:xfrm>
          <a:solidFill>
            <a:schemeClr val="accent3"/>
          </a:solidFill>
        </p:grpSpPr>
        <p:sp>
          <p:nvSpPr>
            <p:cNvPr id="12" name="Rectangle 11">
              <a:extLst>
                <a:ext uri="{FF2B5EF4-FFF2-40B4-BE49-F238E27FC236}">
                  <a16:creationId xmlns:a16="http://schemas.microsoft.com/office/drawing/2014/main" id="{69C8275D-E747-054D-94B0-111D1CB84C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3" name="Right Triangle 12">
              <a:extLst>
                <a:ext uri="{FF2B5EF4-FFF2-40B4-BE49-F238E27FC236}">
                  <a16:creationId xmlns:a16="http://schemas.microsoft.com/office/drawing/2014/main" id="{D24F6C5E-08B7-D244-89C8-7FEBAC6566F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259554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verse w/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5AEA90-7157-4F49-AA66-146FE5E0DF81}"/>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9">
            <a:extLst>
              <a:ext uri="{FF2B5EF4-FFF2-40B4-BE49-F238E27FC236}">
                <a16:creationId xmlns:a16="http://schemas.microsoft.com/office/drawing/2014/main" id="{B4226049-1010-6F40-9650-F897C24EB483}"/>
              </a:ext>
            </a:extLst>
          </p:cNvPr>
          <p:cNvSpPr>
            <a:spLocks noGrp="1"/>
          </p:cNvSpPr>
          <p:nvPr>
            <p:ph type="body" sz="quarter" idx="12" hasCustomPrompt="1"/>
          </p:nvPr>
        </p:nvSpPr>
        <p:spPr>
          <a:xfrm>
            <a:off x="5350086" y="4873270"/>
            <a:ext cx="3793914" cy="145424"/>
          </a:xfrm>
          <a:prstGeom prst="rect">
            <a:avLst/>
          </a:prstGeom>
        </p:spPr>
        <p:txBody>
          <a:bodyPr wrap="square" tIns="0" bIns="0" anchor="t">
            <a:spAutoFit/>
          </a:bodyPr>
          <a:lstStyle>
            <a:lvl1pPr>
              <a:buNone/>
              <a:defRPr sz="1050">
                <a:solidFill>
                  <a:schemeClr val="bg1"/>
                </a:solidFill>
              </a:defRPr>
            </a:lvl1pPr>
          </a:lstStyle>
          <a:p>
            <a:pPr lvl="0"/>
            <a:r>
              <a:rPr lang="en-US" dirty="0"/>
              <a:t>PRESENTATION TITLE OR NICKNAME CAN LIVE HERE</a:t>
            </a:r>
          </a:p>
        </p:txBody>
      </p:sp>
      <p:sp>
        <p:nvSpPr>
          <p:cNvPr id="11" name="Text Placeholder 9">
            <a:extLst>
              <a:ext uri="{FF2B5EF4-FFF2-40B4-BE49-F238E27FC236}">
                <a16:creationId xmlns:a16="http://schemas.microsoft.com/office/drawing/2014/main" id="{17877A8E-EC1F-174A-B87B-F4667FAF7845}"/>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2" name="Text Placeholder 9">
            <a:extLst>
              <a:ext uri="{FF2B5EF4-FFF2-40B4-BE49-F238E27FC236}">
                <a16:creationId xmlns:a16="http://schemas.microsoft.com/office/drawing/2014/main" id="{F635E910-E75C-1243-BCB0-8B5324D73515}"/>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grpSp>
        <p:nvGrpSpPr>
          <p:cNvPr id="13" name="Group 12">
            <a:extLst>
              <a:ext uri="{FF2B5EF4-FFF2-40B4-BE49-F238E27FC236}">
                <a16:creationId xmlns:a16="http://schemas.microsoft.com/office/drawing/2014/main" id="{7613807A-3481-494B-A9F2-109C84E15C7F}"/>
              </a:ext>
            </a:extLst>
          </p:cNvPr>
          <p:cNvGrpSpPr/>
          <p:nvPr userDrawn="1"/>
        </p:nvGrpSpPr>
        <p:grpSpPr>
          <a:xfrm>
            <a:off x="0" y="4774698"/>
            <a:ext cx="9144000" cy="289217"/>
            <a:chOff x="0" y="4774698"/>
            <a:chExt cx="9144000" cy="289217"/>
          </a:xfrm>
          <a:solidFill>
            <a:schemeClr val="bg1"/>
          </a:solidFill>
        </p:grpSpPr>
        <p:sp>
          <p:nvSpPr>
            <p:cNvPr id="14" name="Rectangle 13">
              <a:extLst>
                <a:ext uri="{FF2B5EF4-FFF2-40B4-BE49-F238E27FC236}">
                  <a16:creationId xmlns:a16="http://schemas.microsoft.com/office/drawing/2014/main" id="{B6576182-43F8-5344-A7CF-F91D8C93A746}"/>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82E4CADD-2929-7F4D-AA9E-4DCBBE0B0B4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Tree>
    <p:extLst>
      <p:ext uri="{BB962C8B-B14F-4D97-AF65-F5344CB8AC3E}">
        <p14:creationId xmlns:p14="http://schemas.microsoft.com/office/powerpoint/2010/main" val="144933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w/JAX nam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0A3A372-4204-3B48-A733-FC0AE9A49035}"/>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33DA902-A421-5943-96E0-9E29B96ABB1A}"/>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B71CD138-D925-094D-9960-C24AC278DA0B}"/>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DF62F2D2-65C0-8F42-ADBB-022705B0FDA4}"/>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0" name="TextBox 9">
              <a:extLst>
                <a:ext uri="{FF2B5EF4-FFF2-40B4-BE49-F238E27FC236}">
                  <a16:creationId xmlns:a16="http://schemas.microsoft.com/office/drawing/2014/main" id="{C5897DAB-8B45-E641-A42A-09B9B0341AAC}"/>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2"/>
                  </a:solidFill>
                  <a:latin typeface="Arial" panose="020B0604020202020204" pitchFamily="34" charset="0"/>
                  <a:cs typeface="Arial" panose="020B0604020202020204" pitchFamily="34" charset="0"/>
                </a:rPr>
                <a:t>THE JACKSON LABORATORY</a:t>
              </a:r>
              <a:endParaRPr lang="en-US" sz="1050" dirty="0">
                <a:solidFill>
                  <a:schemeClr val="bg2"/>
                </a:solidFill>
                <a:latin typeface="Arial" panose="020B0604020202020204" pitchFamily="34" charset="0"/>
                <a:cs typeface="Arial" panose="020B0604020202020204" pitchFamily="34" charset="0"/>
              </a:endParaRPr>
            </a:p>
          </p:txBody>
        </p:sp>
      </p:grpSp>
      <p:sp>
        <p:nvSpPr>
          <p:cNvPr id="12" name="Text Placeholder 9">
            <a:extLst>
              <a:ext uri="{FF2B5EF4-FFF2-40B4-BE49-F238E27FC236}">
                <a16:creationId xmlns:a16="http://schemas.microsoft.com/office/drawing/2014/main" id="{21562516-8970-ED4B-AE49-269793DF1C1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903473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y w/JAX nam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6D8E88-4631-3948-8660-0ADFD25145C9}"/>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B6926067-3E3A-834B-B491-CF0EA645AD3D}"/>
                </a:ext>
              </a:extLst>
            </p:cNvPr>
            <p:cNvGrpSpPr/>
            <p:nvPr userDrawn="1"/>
          </p:nvGrpSpPr>
          <p:grpSpPr>
            <a:xfrm>
              <a:off x="0" y="4774698"/>
              <a:ext cx="9144000" cy="289217"/>
              <a:chOff x="0" y="4774698"/>
              <a:chExt cx="9144000" cy="289217"/>
            </a:xfrm>
          </p:grpSpPr>
          <p:sp>
            <p:nvSpPr>
              <p:cNvPr id="3" name="Rectangle 2">
                <a:extLst>
                  <a:ext uri="{FF2B5EF4-FFF2-40B4-BE49-F238E27FC236}">
                    <a16:creationId xmlns:a16="http://schemas.microsoft.com/office/drawing/2014/main" id="{927BC769-C362-0943-8EC8-3BEC86470703}"/>
                  </a:ext>
                </a:extLst>
              </p:cNvPr>
              <p:cNvSpPr/>
              <p:nvPr userDrawn="1"/>
            </p:nvSpPr>
            <p:spPr>
              <a:xfrm>
                <a:off x="0" y="4774698"/>
                <a:ext cx="9144000" cy="3428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ight Triangle 4">
                <a:extLst>
                  <a:ext uri="{FF2B5EF4-FFF2-40B4-BE49-F238E27FC236}">
                    <a16:creationId xmlns:a16="http://schemas.microsoft.com/office/drawing/2014/main" id="{7C9338C1-2689-C542-9BD4-BBC7FC4767B8}"/>
                  </a:ext>
                </a:extLst>
              </p:cNvPr>
              <p:cNvSpPr/>
              <p:nvPr userDrawn="1"/>
            </p:nvSpPr>
            <p:spPr>
              <a:xfrm rot="10800000" flipH="1">
                <a:off x="2225844" y="4791842"/>
                <a:ext cx="232934" cy="272073"/>
              </a:xfrm>
              <a:prstGeom prst="r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9" name="TextBox 8">
              <a:extLst>
                <a:ext uri="{FF2B5EF4-FFF2-40B4-BE49-F238E27FC236}">
                  <a16:creationId xmlns:a16="http://schemas.microsoft.com/office/drawing/2014/main" id="{A1603361-7093-8F4C-A457-AC0C5DBE347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tx2"/>
                  </a:solidFill>
                  <a:latin typeface="Arial" panose="020B0604020202020204" pitchFamily="34" charset="0"/>
                  <a:cs typeface="Arial" panose="020B0604020202020204" pitchFamily="34" charset="0"/>
                </a:rPr>
                <a:t>THE JACKSON LABORATORY</a:t>
              </a:r>
              <a:endParaRPr lang="en-US" sz="1050" dirty="0">
                <a:solidFill>
                  <a:schemeClr val="tx2"/>
                </a:solidFill>
                <a:latin typeface="Arial" panose="020B0604020202020204" pitchFamily="34" charset="0"/>
                <a:cs typeface="Arial" panose="020B0604020202020204" pitchFamily="34" charset="0"/>
              </a:endParaRPr>
            </a:p>
          </p:txBody>
        </p:sp>
      </p:grpSp>
      <p:sp>
        <p:nvSpPr>
          <p:cNvPr id="10" name="Text Placeholder 9">
            <a:extLst>
              <a:ext uri="{FF2B5EF4-FFF2-40B4-BE49-F238E27FC236}">
                <a16:creationId xmlns:a16="http://schemas.microsoft.com/office/drawing/2014/main" id="{8743CDD0-2208-DE41-9BCC-3B428BE8A70D}"/>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039585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verse w/JAX nam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A6F271-C725-2C4D-B082-15BC7DE40D2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 name="Group 2">
            <a:extLst>
              <a:ext uri="{FF2B5EF4-FFF2-40B4-BE49-F238E27FC236}">
                <a16:creationId xmlns:a16="http://schemas.microsoft.com/office/drawing/2014/main" id="{8ED74923-8072-3946-BF6E-7F0445BFDA22}"/>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091AAD2B-1AED-9A41-88CA-02DDB614B029}"/>
                </a:ext>
              </a:extLst>
            </p:cNvPr>
            <p:cNvGrpSpPr/>
            <p:nvPr userDrawn="1"/>
          </p:nvGrpSpPr>
          <p:grpSpPr>
            <a:xfrm>
              <a:off x="0" y="4774698"/>
              <a:ext cx="9144000" cy="289217"/>
              <a:chOff x="0" y="4774698"/>
              <a:chExt cx="9144000" cy="289217"/>
            </a:xfrm>
          </p:grpSpPr>
          <p:sp>
            <p:nvSpPr>
              <p:cNvPr id="10" name="Rectangle 9">
                <a:extLst>
                  <a:ext uri="{FF2B5EF4-FFF2-40B4-BE49-F238E27FC236}">
                    <a16:creationId xmlns:a16="http://schemas.microsoft.com/office/drawing/2014/main" id="{A4E413CA-0523-3649-B537-FE5ACD420F76}"/>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ight Triangle 11">
                <a:extLst>
                  <a:ext uri="{FF2B5EF4-FFF2-40B4-BE49-F238E27FC236}">
                    <a16:creationId xmlns:a16="http://schemas.microsoft.com/office/drawing/2014/main" id="{489BD0B7-57DE-C949-A735-BE3D547A3BF4}"/>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3" name="TextBox 12">
              <a:extLst>
                <a:ext uri="{FF2B5EF4-FFF2-40B4-BE49-F238E27FC236}">
                  <a16:creationId xmlns:a16="http://schemas.microsoft.com/office/drawing/2014/main" id="{214418C5-B5FF-9D43-B9BE-358726B5EA2A}"/>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sp>
        <p:nvSpPr>
          <p:cNvPr id="18" name="Text Placeholder 9">
            <a:extLst>
              <a:ext uri="{FF2B5EF4-FFF2-40B4-BE49-F238E27FC236}">
                <a16:creationId xmlns:a16="http://schemas.microsoft.com/office/drawing/2014/main" id="{6D84452F-2E44-6C4A-9D53-C0E9C297CE8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9" name="Text Placeholder 9">
            <a:extLst>
              <a:ext uri="{FF2B5EF4-FFF2-40B4-BE49-F238E27FC236}">
                <a16:creationId xmlns:a16="http://schemas.microsoft.com/office/drawing/2014/main" id="{9BB09F22-22FC-E843-8B89-4987E9EC97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50586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JAX Informational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80703B-DC8B-6945-A0EC-208449BB3160}"/>
              </a:ext>
            </a:extLst>
          </p:cNvPr>
          <p:cNvGrpSpPr/>
          <p:nvPr userDrawn="1"/>
        </p:nvGrpSpPr>
        <p:grpSpPr>
          <a:xfrm>
            <a:off x="0" y="1252629"/>
            <a:ext cx="9144000" cy="349928"/>
            <a:chOff x="0" y="1252629"/>
            <a:chExt cx="9144000" cy="349928"/>
          </a:xfrm>
        </p:grpSpPr>
        <p:sp>
          <p:nvSpPr>
            <p:cNvPr id="3" name="Rectangle 2">
              <a:extLst>
                <a:ext uri="{FF2B5EF4-FFF2-40B4-BE49-F238E27FC236}">
                  <a16:creationId xmlns:a16="http://schemas.microsoft.com/office/drawing/2014/main" id="{629F9AAE-43FC-E14B-ACEA-331CF6545456}"/>
                </a:ext>
              </a:extLst>
            </p:cNvPr>
            <p:cNvSpPr/>
            <p:nvPr userDrawn="1"/>
          </p:nvSpPr>
          <p:spPr>
            <a:xfrm>
              <a:off x="0" y="1252629"/>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ight Triangle 3">
              <a:extLst>
                <a:ext uri="{FF2B5EF4-FFF2-40B4-BE49-F238E27FC236}">
                  <a16:creationId xmlns:a16="http://schemas.microsoft.com/office/drawing/2014/main" id="{3E7A331B-7026-1E47-BD4D-FE2B7AE0A468}"/>
                </a:ext>
              </a:extLst>
            </p:cNvPr>
            <p:cNvSpPr/>
            <p:nvPr userDrawn="1"/>
          </p:nvSpPr>
          <p:spPr>
            <a:xfrm rot="10800000">
              <a:off x="3217068" y="1269773"/>
              <a:ext cx="284911" cy="332784"/>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5" name="Picture 4">
            <a:extLst>
              <a:ext uri="{FF2B5EF4-FFF2-40B4-BE49-F238E27FC236}">
                <a16:creationId xmlns:a16="http://schemas.microsoft.com/office/drawing/2014/main" id="{F623F9D7-AD2E-564F-9B08-FFA7BB1C03F9}"/>
              </a:ext>
            </a:extLst>
          </p:cNvPr>
          <p:cNvPicPr>
            <a:picLocks noChangeAspect="1"/>
          </p:cNvPicPr>
          <p:nvPr userDrawn="1"/>
        </p:nvPicPr>
        <p:blipFill rotWithShape="1">
          <a:blip r:embed="rId2"/>
          <a:srcRect l="-8405" t="-28146" r="-9101" b="-22219"/>
          <a:stretch/>
        </p:blipFill>
        <p:spPr>
          <a:xfrm>
            <a:off x="0" y="44192"/>
            <a:ext cx="3707601" cy="1154649"/>
          </a:xfrm>
          <a:prstGeom prst="rect">
            <a:avLst/>
          </a:prstGeom>
        </p:spPr>
      </p:pic>
      <p:sp>
        <p:nvSpPr>
          <p:cNvPr id="6" name="TextBox 5">
            <a:extLst>
              <a:ext uri="{FF2B5EF4-FFF2-40B4-BE49-F238E27FC236}">
                <a16:creationId xmlns:a16="http://schemas.microsoft.com/office/drawing/2014/main" id="{F75C272B-A03F-2543-AE09-4AD1BB58E51C}"/>
              </a:ext>
            </a:extLst>
          </p:cNvPr>
          <p:cNvSpPr txBox="1"/>
          <p:nvPr userDrawn="1"/>
        </p:nvSpPr>
        <p:spPr>
          <a:xfrm>
            <a:off x="3599189" y="1438030"/>
            <a:ext cx="5275034" cy="3000821"/>
          </a:xfrm>
          <a:prstGeom prst="rect">
            <a:avLst/>
          </a:prstGeom>
          <a:noFill/>
        </p:spPr>
        <p:txBody>
          <a:bodyPr wrap="square" rtlCol="0">
            <a:spAutoFit/>
          </a:bodyPr>
          <a:lstStyle/>
          <a:p>
            <a:r>
              <a:rPr lang="en-US" sz="2100" dirty="0">
                <a:solidFill>
                  <a:srgbClr val="7C7C7C"/>
                </a:solidFill>
                <a:latin typeface="Arial" panose="020B0604020202020204" pitchFamily="34" charset="0"/>
                <a:cs typeface="Arial" panose="020B0604020202020204" pitchFamily="34" charset="0"/>
              </a:rPr>
              <a:t>The Jackson Laboratory is an independent, nonprofit biomedical research institution with a mission to discover precise genomic solutions for disease and empower the global biomedical community in the shared quest to improve human health. </a:t>
            </a:r>
          </a:p>
          <a:p>
            <a:endParaRPr lang="en-US" sz="2100" dirty="0">
              <a:solidFill>
                <a:srgbClr val="7C7C7C"/>
              </a:solidFill>
              <a:latin typeface="Arial" panose="020B0604020202020204" pitchFamily="34" charset="0"/>
              <a:cs typeface="Arial" panose="020B0604020202020204" pitchFamily="34" charset="0"/>
            </a:endParaRPr>
          </a:p>
          <a:p>
            <a:r>
              <a:rPr lang="en-US" sz="2100" dirty="0">
                <a:solidFill>
                  <a:srgbClr val="7C7C7C"/>
                </a:solidFill>
                <a:latin typeface="Arial" panose="020B0604020202020204" pitchFamily="34" charset="0"/>
                <a:cs typeface="Arial" panose="020B0604020202020204" pitchFamily="34" charset="0"/>
              </a:rPr>
              <a:t>Learn more at </a:t>
            </a:r>
            <a:r>
              <a:rPr lang="en-US" sz="2100" b="1" i="1" dirty="0" err="1">
                <a:solidFill>
                  <a:srgbClr val="7C7C7C"/>
                </a:solidFill>
                <a:latin typeface="Arial" panose="020B0604020202020204" pitchFamily="34" charset="0"/>
                <a:cs typeface="Arial" panose="020B0604020202020204" pitchFamily="34" charset="0"/>
              </a:rPr>
              <a:t>www.jax.org</a:t>
            </a:r>
            <a:r>
              <a:rPr lang="en-US" sz="2100" dirty="0">
                <a:solidFill>
                  <a:srgbClr val="7C7C7C"/>
                </a:solidFill>
                <a:latin typeface="Arial" panose="020B0604020202020204" pitchFamily="34" charset="0"/>
                <a:cs typeface="Arial" panose="020B0604020202020204" pitchFamily="34" charset="0"/>
              </a:rPr>
              <a:t>.</a:t>
            </a:r>
          </a:p>
        </p:txBody>
      </p:sp>
      <p:pic>
        <p:nvPicPr>
          <p:cNvPr id="7" name="Picture 6" descr="A picture containing mirror, drawing, clock&#10;&#10;Description automatically generated">
            <a:extLst>
              <a:ext uri="{FF2B5EF4-FFF2-40B4-BE49-F238E27FC236}">
                <a16:creationId xmlns:a16="http://schemas.microsoft.com/office/drawing/2014/main" id="{C1BFD020-2FE7-CA4A-8D8B-BE68713B8274}"/>
              </a:ext>
            </a:extLst>
          </p:cNvPr>
          <p:cNvPicPr>
            <a:picLocks noChangeAspect="1"/>
          </p:cNvPicPr>
          <p:nvPr userDrawn="1"/>
        </p:nvPicPr>
        <p:blipFill>
          <a:blip r:embed="rId3"/>
          <a:stretch>
            <a:fillRect/>
          </a:stretch>
        </p:blipFill>
        <p:spPr>
          <a:xfrm>
            <a:off x="3666422" y="4474813"/>
            <a:ext cx="2080847" cy="313246"/>
          </a:xfrm>
          <a:prstGeom prst="rect">
            <a:avLst/>
          </a:prstGeom>
        </p:spPr>
      </p:pic>
    </p:spTree>
    <p:extLst>
      <p:ext uri="{BB962C8B-B14F-4D97-AF65-F5344CB8AC3E}">
        <p14:creationId xmlns:p14="http://schemas.microsoft.com/office/powerpoint/2010/main" val="274256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548"/>
            <a:ext cx="8229600" cy="33313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457201" y="319088"/>
            <a:ext cx="6108853" cy="459581"/>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4495800"/>
            <a:ext cx="7677150" cy="647700"/>
          </a:xfrm>
          <a:prstGeom prst="rect">
            <a:avLst/>
          </a:prstGeom>
        </p:spPr>
        <p:txBody>
          <a:bodyPr vert="horz" lIns="180000" tIns="0" rIns="180000" bIns="0" rtlCol="0" anchor="ctr"/>
          <a:lstStyle>
            <a:lvl1pPr eaLnBrk="0" hangingPunct="0">
              <a:defRPr sz="750"/>
            </a:lvl1pPr>
          </a:lstStyle>
          <a:p>
            <a:pPr fontAlgn="base">
              <a:spcBef>
                <a:spcPct val="0"/>
              </a:spcBef>
              <a:spcAft>
                <a:spcPts val="450"/>
              </a:spcAft>
              <a:defRPr/>
            </a:pPr>
            <a:endParaRPr lang="en-US">
              <a:solidFill>
                <a:srgbClr val="2A2A2A"/>
              </a:solidFill>
              <a:ea typeface="ＭＳ Ｐゴシック" pitchFamily="34" charset="-128"/>
            </a:endParaRPr>
          </a:p>
        </p:txBody>
      </p:sp>
    </p:spTree>
    <p:extLst>
      <p:ext uri="{BB962C8B-B14F-4D97-AF65-F5344CB8AC3E}">
        <p14:creationId xmlns:p14="http://schemas.microsoft.com/office/powerpoint/2010/main" val="72877389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rotWithShape="1">
          <a:blip r:embed="rId2">
            <a:alphaModFix amt="35000"/>
          </a:blip>
          <a:srcRect l="4057" r="57173" b="46106"/>
          <a:stretch/>
        </p:blipFill>
        <p:spPr>
          <a:xfrm>
            <a:off x="-1" y="0"/>
            <a:ext cx="9144000" cy="51435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903610"/>
            <a:ext cx="9144000" cy="3490232"/>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369469" y="3028458"/>
            <a:ext cx="6405062" cy="493970"/>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56729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Divider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7801F-491D-3B44-B5E1-DD613AFC7E73}"/>
              </a:ext>
            </a:extLst>
          </p:cNvPr>
          <p:cNvGrpSpPr/>
          <p:nvPr userDrawn="1"/>
        </p:nvGrpSpPr>
        <p:grpSpPr>
          <a:xfrm>
            <a:off x="-1" y="-97971"/>
            <a:ext cx="9149554" cy="4020490"/>
            <a:chOff x="-1" y="-97971"/>
            <a:chExt cx="9149554" cy="4020490"/>
          </a:xfrm>
        </p:grpSpPr>
        <p:sp>
          <p:nvSpPr>
            <p:cNvPr id="8" name="Rectangle 7">
              <a:extLst>
                <a:ext uri="{FF2B5EF4-FFF2-40B4-BE49-F238E27FC236}">
                  <a16:creationId xmlns:a16="http://schemas.microsoft.com/office/drawing/2014/main" id="{82723300-028A-5645-BD87-CEABBF61D7B3}"/>
                </a:ext>
              </a:extLst>
            </p:cNvPr>
            <p:cNvSpPr/>
            <p:nvPr userDrawn="1"/>
          </p:nvSpPr>
          <p:spPr>
            <a:xfrm>
              <a:off x="-1" y="-97971"/>
              <a:ext cx="9149554" cy="3233057"/>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bg1"/>
                </a:solidFill>
              </a:endParaRPr>
            </a:p>
          </p:txBody>
        </p:sp>
        <p:sp>
          <p:nvSpPr>
            <p:cNvPr id="9" name="Right Triangle 8">
              <a:extLst>
                <a:ext uri="{FF2B5EF4-FFF2-40B4-BE49-F238E27FC236}">
                  <a16:creationId xmlns:a16="http://schemas.microsoft.com/office/drawing/2014/main" id="{17426DAC-4A5D-4444-90AC-82382D437088}"/>
                </a:ext>
              </a:extLst>
            </p:cNvPr>
            <p:cNvSpPr/>
            <p:nvPr userDrawn="1"/>
          </p:nvSpPr>
          <p:spPr>
            <a:xfrm rot="10800000">
              <a:off x="2228851" y="3032261"/>
              <a:ext cx="694760" cy="890258"/>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Text Placeholder 4">
            <a:extLst>
              <a:ext uri="{FF2B5EF4-FFF2-40B4-BE49-F238E27FC236}">
                <a16:creationId xmlns:a16="http://schemas.microsoft.com/office/drawing/2014/main" id="{8E28F71E-4D86-B84E-9884-B2BA0F3719CB}"/>
              </a:ext>
            </a:extLst>
          </p:cNvPr>
          <p:cNvSpPr>
            <a:spLocks noGrp="1"/>
          </p:cNvSpPr>
          <p:nvPr>
            <p:ph type="body" sz="quarter" idx="10" hasCustomPrompt="1"/>
          </p:nvPr>
        </p:nvSpPr>
        <p:spPr>
          <a:xfrm>
            <a:off x="430461" y="358443"/>
            <a:ext cx="8334921" cy="2320227"/>
          </a:xfrm>
          <a:prstGeom prst="rect">
            <a:avLst/>
          </a:prstGeom>
        </p:spPr>
        <p:txBody>
          <a:bodyPr/>
          <a:lstStyle>
            <a:lvl1pPr marL="0">
              <a:buNone/>
              <a:defRPr sz="5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CHAPTER SLIDE:</a:t>
            </a:r>
          </a:p>
          <a:p>
            <a:pPr lvl="0"/>
            <a:r>
              <a:rPr lang="en-US" dirty="0"/>
              <a:t>TITLE GOES HERE AND HERE 52PT CAPS</a:t>
            </a:r>
          </a:p>
        </p:txBody>
      </p:sp>
      <p:sp>
        <p:nvSpPr>
          <p:cNvPr id="15" name="Text Placeholder 14">
            <a:extLst>
              <a:ext uri="{FF2B5EF4-FFF2-40B4-BE49-F238E27FC236}">
                <a16:creationId xmlns:a16="http://schemas.microsoft.com/office/drawing/2014/main" id="{B4E8AE6D-CCCE-0E47-8B74-AB8696060EFD}"/>
              </a:ext>
            </a:extLst>
          </p:cNvPr>
          <p:cNvSpPr>
            <a:spLocks noGrp="1"/>
          </p:cNvSpPr>
          <p:nvPr>
            <p:ph type="body" sz="quarter" idx="11" hasCustomPrompt="1"/>
          </p:nvPr>
        </p:nvSpPr>
        <p:spPr>
          <a:xfrm>
            <a:off x="3353992" y="3371644"/>
            <a:ext cx="5411390" cy="1288380"/>
          </a:xfrm>
          <a:prstGeom prst="rect">
            <a:avLst/>
          </a:prstGeom>
        </p:spPr>
        <p:txBody>
          <a:bodyPr/>
          <a:lstStyle>
            <a:lvl1pPr marL="0" indent="0">
              <a:buNone/>
              <a:defRPr sz="2800" baseline="0">
                <a:solidFill>
                  <a:schemeClr val="tx2"/>
                </a:solidFill>
                <a:latin typeface="Arial" panose="020B0604020202020204" pitchFamily="34" charset="0"/>
              </a:defRPr>
            </a:lvl1pPr>
          </a:lstStyle>
          <a:p>
            <a:pPr lvl="0"/>
            <a:r>
              <a:rPr lang="en-US" dirty="0"/>
              <a:t>Additional information here for this chapter, a quote, subtitle, statement, etc. </a:t>
            </a:r>
            <a:r>
              <a:rPr lang="en-US" dirty="0" err="1"/>
              <a:t>28pt</a:t>
            </a:r>
            <a:endParaRPr lang="en-US" dirty="0"/>
          </a:p>
        </p:txBody>
      </p:sp>
    </p:spTree>
    <p:extLst>
      <p:ext uri="{BB962C8B-B14F-4D97-AF65-F5344CB8AC3E}">
        <p14:creationId xmlns:p14="http://schemas.microsoft.com/office/powerpoint/2010/main" val="2991657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lt Title Slide w/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0ED608-500C-CC40-BA6D-26001AFF3EC8}"/>
              </a:ext>
            </a:extLst>
          </p:cNvPr>
          <p:cNvSpPr>
            <a:spLocks noGrp="1"/>
          </p:cNvSpPr>
          <p:nvPr>
            <p:ph type="pic" sz="quarter" idx="12" hasCustomPrompt="1"/>
          </p:nvPr>
        </p:nvSpPr>
        <p:spPr>
          <a:xfrm>
            <a:off x="0" y="0"/>
            <a:ext cx="9144000" cy="5143500"/>
          </a:xfrm>
          <a:prstGeom prst="rect">
            <a:avLst/>
          </a:prstGeom>
          <a:solidFill>
            <a:schemeClr val="bg1">
              <a:lumMod val="85000"/>
            </a:schemeClr>
          </a:solidFill>
        </p:spPr>
        <p:txBody>
          <a:bodyPr/>
          <a:lstStyle>
            <a:lvl1pPr>
              <a:buNone/>
              <a:defRPr/>
            </a:lvl1pPr>
          </a:lstStyle>
          <a:p>
            <a:r>
              <a:rPr lang="en-US" dirty="0"/>
              <a:t>PICTURE</a:t>
            </a:r>
          </a:p>
        </p:txBody>
      </p:sp>
      <p:sp>
        <p:nvSpPr>
          <p:cNvPr id="9" name="Text Placeholder 7">
            <a:extLst>
              <a:ext uri="{FF2B5EF4-FFF2-40B4-BE49-F238E27FC236}">
                <a16:creationId xmlns:a16="http://schemas.microsoft.com/office/drawing/2014/main" id="{77D4993E-3014-2B4F-A42A-4701885FBDA2}"/>
              </a:ext>
            </a:extLst>
          </p:cNvPr>
          <p:cNvSpPr>
            <a:spLocks noGrp="1"/>
          </p:cNvSpPr>
          <p:nvPr>
            <p:ph type="body" sz="quarter" idx="10" hasCustomPrompt="1"/>
          </p:nvPr>
        </p:nvSpPr>
        <p:spPr>
          <a:xfrm>
            <a:off x="436960" y="1387986"/>
            <a:ext cx="8270081" cy="1156097"/>
          </a:xfrm>
          <a:prstGeom prst="rect">
            <a:avLst/>
          </a:prstGeom>
        </p:spPr>
        <p:txBody>
          <a:bodyPr/>
          <a:lstStyle>
            <a:lvl1pPr marL="0">
              <a:buNone/>
              <a:defRPr sz="4500" b="1">
                <a:solidFill>
                  <a:schemeClr val="bg1"/>
                </a:solidFill>
              </a:defRPr>
            </a:lvl1pPr>
          </a:lstStyle>
          <a:p>
            <a:pPr lvl="0"/>
            <a:r>
              <a:rPr lang="en-US" dirty="0"/>
              <a:t>Alternate Title Slide Here and Here and Here Arial </a:t>
            </a:r>
            <a:r>
              <a:rPr lang="en-US" dirty="0" err="1"/>
              <a:t>45pt</a:t>
            </a:r>
            <a:r>
              <a:rPr lang="en-US" dirty="0"/>
              <a:t> Bold</a:t>
            </a:r>
          </a:p>
        </p:txBody>
      </p:sp>
      <p:sp>
        <p:nvSpPr>
          <p:cNvPr id="10" name="Text Placeholder 12">
            <a:extLst>
              <a:ext uri="{FF2B5EF4-FFF2-40B4-BE49-F238E27FC236}">
                <a16:creationId xmlns:a16="http://schemas.microsoft.com/office/drawing/2014/main" id="{8D07B18F-36C2-8E46-AA3F-ED2458361B00}"/>
              </a:ext>
            </a:extLst>
          </p:cNvPr>
          <p:cNvSpPr>
            <a:spLocks noGrp="1"/>
          </p:cNvSpPr>
          <p:nvPr>
            <p:ph type="body" sz="quarter" idx="11" hasCustomPrompt="1"/>
          </p:nvPr>
        </p:nvSpPr>
        <p:spPr>
          <a:xfrm>
            <a:off x="1369469" y="3028458"/>
            <a:ext cx="6405062" cy="525775"/>
          </a:xfrm>
          <a:prstGeom prst="rect">
            <a:avLst/>
          </a:prstGeom>
        </p:spPr>
        <p:txBody>
          <a:bodyPr/>
          <a:lstStyle>
            <a:lvl1pPr marL="0" marR="0" indent="-17145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bg1"/>
                </a:solidFill>
                <a:latin typeface="Arial" panose="020B0604020202020204" pitchFamily="34" charset="0"/>
                <a:cs typeface="Arial" panose="020B0604020202020204" pitchFamily="34" charset="0"/>
              </a:defRPr>
            </a:lvl1pPr>
          </a:lstStyle>
          <a:p>
            <a:pPr lvl="0"/>
            <a:r>
              <a:rPr lang="en-US" dirty="0"/>
              <a:t>Arial 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3294598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3" name="Table Placeholder 2">
            <a:extLst>
              <a:ext uri="{FF2B5EF4-FFF2-40B4-BE49-F238E27FC236}">
                <a16:creationId xmlns:a16="http://schemas.microsoft.com/office/drawing/2014/main" id="{85F2041D-DCDD-E646-AB93-2E0B7AA30E53}"/>
              </a:ext>
            </a:extLst>
          </p:cNvPr>
          <p:cNvSpPr>
            <a:spLocks noGrp="1"/>
          </p:cNvSpPr>
          <p:nvPr>
            <p:ph type="tbl" sz="quarter" idx="11" hasCustomPrompt="1"/>
          </p:nvPr>
        </p:nvSpPr>
        <p:spPr>
          <a:xfrm>
            <a:off x="243802" y="1006135"/>
            <a:ext cx="8626821" cy="3853492"/>
          </a:xfrm>
          <a:prstGeom prst="rect">
            <a:avLst/>
          </a:prstGeom>
        </p:spPr>
        <p:txBody>
          <a:bodyPr/>
          <a:lstStyle>
            <a:lvl1pPr>
              <a:buNone/>
              <a:defRPr sz="2000"/>
            </a:lvl1pPr>
          </a:lstStyle>
          <a:p>
            <a:pPr lvl="0"/>
            <a:r>
              <a:rPr lang="en-US" dirty="0"/>
              <a:t>TABLE: Arial </a:t>
            </a:r>
            <a:r>
              <a:rPr lang="en-US" dirty="0" err="1"/>
              <a:t>20pt</a:t>
            </a:r>
            <a:r>
              <a:rPr lang="en-US" dirty="0"/>
              <a:t> text in table (minimum for ease of viewing)</a:t>
            </a:r>
          </a:p>
        </p:txBody>
      </p:sp>
    </p:spTree>
    <p:extLst>
      <p:ext uri="{BB962C8B-B14F-4D97-AF65-F5344CB8AC3E}">
        <p14:creationId xmlns:p14="http://schemas.microsoft.com/office/powerpoint/2010/main" val="164120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4" name="Chart Placeholder 3">
            <a:extLst>
              <a:ext uri="{FF2B5EF4-FFF2-40B4-BE49-F238E27FC236}">
                <a16:creationId xmlns:a16="http://schemas.microsoft.com/office/drawing/2014/main" id="{F0569EBD-AE55-EA4E-ABC0-1CE1D3E95991}"/>
              </a:ext>
            </a:extLst>
          </p:cNvPr>
          <p:cNvSpPr>
            <a:spLocks noGrp="1"/>
          </p:cNvSpPr>
          <p:nvPr>
            <p:ph type="chart" sz="quarter" idx="11" hasCustomPrompt="1"/>
          </p:nvPr>
        </p:nvSpPr>
        <p:spPr>
          <a:xfrm>
            <a:off x="244475" y="1006135"/>
            <a:ext cx="8655050" cy="3857965"/>
          </a:xfrm>
          <a:prstGeom prst="rect">
            <a:avLst/>
          </a:prstGeom>
        </p:spPr>
        <p:txBody>
          <a:bodyPr/>
          <a:lstStyle>
            <a:lvl1pPr>
              <a:buNone/>
              <a:defRPr/>
            </a:lvl1pPr>
          </a:lstStyle>
          <a:p>
            <a:r>
              <a:rPr lang="en-US" dirty="0"/>
              <a:t>CHART</a:t>
            </a:r>
          </a:p>
        </p:txBody>
      </p:sp>
    </p:spTree>
    <p:extLst>
      <p:ext uri="{BB962C8B-B14F-4D97-AF65-F5344CB8AC3E}">
        <p14:creationId xmlns:p14="http://schemas.microsoft.com/office/powerpoint/2010/main" val="12871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Picture Placeholder 2">
            <a:extLst>
              <a:ext uri="{FF2B5EF4-FFF2-40B4-BE49-F238E27FC236}">
                <a16:creationId xmlns:a16="http://schemas.microsoft.com/office/drawing/2014/main" id="{7D6EABED-5DB5-5F46-ACA9-C979582A3ABF}"/>
              </a:ext>
            </a:extLst>
          </p:cNvPr>
          <p:cNvSpPr>
            <a:spLocks noGrp="1"/>
          </p:cNvSpPr>
          <p:nvPr>
            <p:ph type="pic" sz="quarter" idx="12" hasCustomPrompt="1"/>
          </p:nvPr>
        </p:nvSpPr>
        <p:spPr>
          <a:xfrm>
            <a:off x="244475" y="990600"/>
            <a:ext cx="8664575" cy="3868738"/>
          </a:xfrm>
          <a:prstGeom prst="rect">
            <a:avLst/>
          </a:prstGeom>
        </p:spPr>
        <p:txBody>
          <a:bodyPr/>
          <a:lstStyle>
            <a:lvl1pPr>
              <a:buNone/>
              <a:defRPr/>
            </a:lvl1pPr>
          </a:lstStyle>
          <a:p>
            <a:r>
              <a:rPr lang="en-US" dirty="0"/>
              <a:t>PICTURE</a:t>
            </a:r>
          </a:p>
        </p:txBody>
      </p:sp>
    </p:spTree>
    <p:extLst>
      <p:ext uri="{BB962C8B-B14F-4D97-AF65-F5344CB8AC3E}">
        <p14:creationId xmlns:p14="http://schemas.microsoft.com/office/powerpoint/2010/main" val="3320988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line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7" name="Online Image Placeholder 2">
            <a:extLst>
              <a:ext uri="{FF2B5EF4-FFF2-40B4-BE49-F238E27FC236}">
                <a16:creationId xmlns:a16="http://schemas.microsoft.com/office/drawing/2014/main" id="{79DE00AA-ED41-A446-AF94-2695E77202D0}"/>
              </a:ext>
            </a:extLst>
          </p:cNvPr>
          <p:cNvSpPr>
            <a:spLocks noGrp="1"/>
          </p:cNvSpPr>
          <p:nvPr>
            <p:ph type="clipArt" sz="quarter" idx="14" hasCustomPrompt="1"/>
          </p:nvPr>
        </p:nvSpPr>
        <p:spPr>
          <a:xfrm>
            <a:off x="244475" y="990600"/>
            <a:ext cx="8664575" cy="3868738"/>
          </a:xfrm>
          <a:prstGeom prst="rect">
            <a:avLst/>
          </a:prstGeom>
        </p:spPr>
        <p:txBody>
          <a:bodyPr/>
          <a:lstStyle>
            <a:lvl1pPr>
              <a:buNone/>
              <a:defRPr/>
            </a:lvl1pPr>
          </a:lstStyle>
          <a:p>
            <a:r>
              <a:rPr lang="en-US" dirty="0"/>
              <a:t>ONLINE IMAGE</a:t>
            </a:r>
          </a:p>
        </p:txBody>
      </p:sp>
    </p:spTree>
    <p:extLst>
      <p:ext uri="{BB962C8B-B14F-4D97-AF65-F5344CB8AC3E}">
        <p14:creationId xmlns:p14="http://schemas.microsoft.com/office/powerpoint/2010/main" val="2624481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edi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
        <p:nvSpPr>
          <p:cNvPr id="9" name="Media Placeholder 2">
            <a:extLst>
              <a:ext uri="{FF2B5EF4-FFF2-40B4-BE49-F238E27FC236}">
                <a16:creationId xmlns:a16="http://schemas.microsoft.com/office/drawing/2014/main" id="{525B0C2C-9976-FA40-A1FD-39112ED504F8}"/>
              </a:ext>
            </a:extLst>
          </p:cNvPr>
          <p:cNvSpPr>
            <a:spLocks noGrp="1"/>
          </p:cNvSpPr>
          <p:nvPr>
            <p:ph type="media" sz="quarter" idx="13" hasCustomPrompt="1"/>
          </p:nvPr>
        </p:nvSpPr>
        <p:spPr>
          <a:xfrm>
            <a:off x="244475" y="990600"/>
            <a:ext cx="8664575" cy="3868738"/>
          </a:xfrm>
          <a:prstGeom prst="rect">
            <a:avLst/>
          </a:prstGeom>
        </p:spPr>
        <p:txBody>
          <a:bodyPr/>
          <a:lstStyle>
            <a:lvl1pPr>
              <a:buNone/>
              <a:defRPr/>
            </a:lvl1pPr>
          </a:lstStyle>
          <a:p>
            <a:r>
              <a:rPr lang="en-US" dirty="0"/>
              <a:t>MEDIA</a:t>
            </a:r>
          </a:p>
        </p:txBody>
      </p:sp>
    </p:spTree>
    <p:extLst>
      <p:ext uri="{BB962C8B-B14F-4D97-AF65-F5344CB8AC3E}">
        <p14:creationId xmlns:p14="http://schemas.microsoft.com/office/powerpoint/2010/main" val="1699167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90921448-5840-334C-8546-6109675394AF}"/>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tx1"/>
              </a:buClr>
              <a:buSzPct val="75000"/>
              <a:defRPr sz="2800"/>
            </a:lvl1pPr>
            <a:lvl2pPr>
              <a:lnSpc>
                <a:spcPct val="150000"/>
              </a:lnSpc>
              <a:spcBef>
                <a:spcPts val="600"/>
              </a:spcBef>
              <a:buClr>
                <a:schemeClr val="tx1"/>
              </a:buClr>
              <a:buSzPct val="65000"/>
              <a:buFont typeface="Arial" panose="020B0604020202020204" pitchFamily="34" charset="0"/>
              <a:buChar char="•"/>
              <a:defRPr sz="2400"/>
            </a:lvl2pPr>
            <a:lvl3pPr>
              <a:lnSpc>
                <a:spcPct val="150000"/>
              </a:lnSpc>
              <a:spcBef>
                <a:spcPts val="600"/>
              </a:spcBef>
              <a:buClr>
                <a:schemeClr val="tx1"/>
              </a:buClr>
              <a:buSzPct val="55000"/>
              <a:defRPr sz="2000"/>
            </a:lvl3pPr>
          </a:lstStyle>
          <a:p>
            <a:pPr lvl="0"/>
            <a:r>
              <a:rPr lang="en-US" dirty="0"/>
              <a:t>Bulleted List Black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169071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Bulleted Lis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9" name="Text Placeholder 9">
            <a:extLst>
              <a:ext uri="{FF2B5EF4-FFF2-40B4-BE49-F238E27FC236}">
                <a16:creationId xmlns:a16="http://schemas.microsoft.com/office/drawing/2014/main" id="{822D3FD8-6681-BE4D-AA6B-BE7D511CEBC2}"/>
              </a:ext>
            </a:extLst>
          </p:cNvPr>
          <p:cNvSpPr>
            <a:spLocks noGrp="1"/>
          </p:cNvSpPr>
          <p:nvPr>
            <p:ph type="body" sz="quarter" idx="13" hasCustomPrompt="1"/>
          </p:nvPr>
        </p:nvSpPr>
        <p:spPr>
          <a:xfrm>
            <a:off x="313531" y="334513"/>
            <a:ext cx="8516937" cy="4081462"/>
          </a:xfrm>
          <a:prstGeom prst="rect">
            <a:avLst/>
          </a:prstGeom>
        </p:spPr>
        <p:txBody>
          <a:bodyPr/>
          <a:lstStyle>
            <a:lvl1pPr>
              <a:lnSpc>
                <a:spcPct val="150000"/>
              </a:lnSpc>
              <a:spcBef>
                <a:spcPts val="600"/>
              </a:spcBef>
              <a:buClr>
                <a:schemeClr val="bg1"/>
              </a:buClr>
              <a:buSzPct val="75000"/>
              <a:defRPr sz="2800">
                <a:solidFill>
                  <a:schemeClr val="bg1"/>
                </a:solidFill>
              </a:defRPr>
            </a:lvl1pPr>
            <a:lvl2pPr>
              <a:lnSpc>
                <a:spcPct val="150000"/>
              </a:lnSpc>
              <a:spcBef>
                <a:spcPts val="600"/>
              </a:spcBef>
              <a:buClr>
                <a:schemeClr val="bg1"/>
              </a:buClr>
              <a:buSzPct val="65000"/>
              <a:buFont typeface="Arial" panose="020B0604020202020204" pitchFamily="34" charset="0"/>
              <a:buChar char="•"/>
              <a:defRPr sz="2400">
                <a:solidFill>
                  <a:schemeClr val="bg1"/>
                </a:solidFill>
              </a:defRPr>
            </a:lvl2pPr>
            <a:lvl3pPr>
              <a:lnSpc>
                <a:spcPct val="150000"/>
              </a:lnSpc>
              <a:spcBef>
                <a:spcPts val="600"/>
              </a:spcBef>
              <a:buClr>
                <a:schemeClr val="bg1"/>
              </a:buClr>
              <a:buSzPct val="55000"/>
              <a:defRPr sz="2000">
                <a:solidFill>
                  <a:schemeClr val="bg1"/>
                </a:solidFill>
              </a:defRPr>
            </a:lvl3pPr>
          </a:lstStyle>
          <a:p>
            <a:pPr lvl="0"/>
            <a:r>
              <a:rPr lang="en-US" dirty="0"/>
              <a:t>Bulleted List White Text (Arial </a:t>
            </a:r>
            <a:r>
              <a:rPr lang="en-US" dirty="0" err="1"/>
              <a:t>28pt</a:t>
            </a:r>
            <a:r>
              <a:rPr lang="en-US" dirty="0"/>
              <a:t>)</a:t>
            </a:r>
          </a:p>
          <a:p>
            <a:pPr lvl="1"/>
            <a:r>
              <a:rPr lang="en-US" dirty="0"/>
              <a:t>Second level (Arial </a:t>
            </a:r>
            <a:r>
              <a:rPr lang="en-US" dirty="0" err="1"/>
              <a:t>24pt</a:t>
            </a:r>
            <a:r>
              <a:rPr lang="en-US" dirty="0"/>
              <a:t>)</a:t>
            </a:r>
          </a:p>
          <a:p>
            <a:pPr lvl="2"/>
            <a:r>
              <a:rPr lang="en-US" dirty="0"/>
              <a:t>Third level (Arial </a:t>
            </a:r>
            <a:r>
              <a:rPr lang="en-US" dirty="0" err="1"/>
              <a:t>20pt</a:t>
            </a:r>
            <a:r>
              <a:rPr lang="en-US" dirty="0"/>
              <a:t>)</a:t>
            </a:r>
          </a:p>
        </p:txBody>
      </p:sp>
    </p:spTree>
    <p:extLst>
      <p:ext uri="{BB962C8B-B14F-4D97-AF65-F5344CB8AC3E}">
        <p14:creationId xmlns:p14="http://schemas.microsoft.com/office/powerpoint/2010/main" val="300031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eneral Header Slide">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944E324-23F9-E046-A2CE-E51DCFFCEC28}"/>
              </a:ext>
            </a:extLst>
          </p:cNvPr>
          <p:cNvSpPr>
            <a:spLocks noGrp="1"/>
          </p:cNvSpPr>
          <p:nvPr>
            <p:ph type="body" sz="quarter" idx="13" hasCustomPrompt="1"/>
          </p:nvPr>
        </p:nvSpPr>
        <p:spPr>
          <a:xfrm>
            <a:off x="243802" y="1030188"/>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6" name="Rectangle 5">
            <a:extLst>
              <a:ext uri="{FF2B5EF4-FFF2-40B4-BE49-F238E27FC236}">
                <a16:creationId xmlns:a16="http://schemas.microsoft.com/office/drawing/2014/main" id="{B53C8E07-B1CB-034C-930E-250012BEE034}"/>
              </a:ext>
            </a:extLst>
          </p:cNvPr>
          <p:cNvSpPr/>
          <p:nvPr userDrawn="1"/>
        </p:nvSpPr>
        <p:spPr>
          <a:xfrm>
            <a:off x="0" y="1"/>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6">
            <a:extLst>
              <a:ext uri="{FF2B5EF4-FFF2-40B4-BE49-F238E27FC236}">
                <a16:creationId xmlns:a16="http://schemas.microsoft.com/office/drawing/2014/main" id="{5964C5C6-BC04-0946-9302-7D266C169AE0}"/>
              </a:ext>
            </a:extLst>
          </p:cNvPr>
          <p:cNvSpPr>
            <a:spLocks noGrp="1"/>
          </p:cNvSpPr>
          <p:nvPr>
            <p:ph type="body" sz="quarter" idx="10" hasCustomPrompt="1"/>
          </p:nvPr>
        </p:nvSpPr>
        <p:spPr>
          <a:xfrm>
            <a:off x="243802" y="283873"/>
            <a:ext cx="7299722" cy="472679"/>
          </a:xfrm>
          <a:prstGeom prst="rect">
            <a:avLst/>
          </a:prstGeom>
        </p:spPr>
        <p:txBody>
          <a:bodyPr/>
          <a:lstStyle>
            <a:lvl1pPr>
              <a:buNone/>
              <a:defRPr sz="3400">
                <a:solidFill>
                  <a:schemeClr val="tx2"/>
                </a:solidFill>
              </a:defRPr>
            </a:lvl1pPr>
          </a:lstStyle>
          <a:p>
            <a:pPr lvl="0"/>
            <a:r>
              <a:rPr lang="en-US" dirty="0"/>
              <a:t>LEFT HEADER: ARIAL </a:t>
            </a:r>
            <a:r>
              <a:rPr lang="en-US" dirty="0" err="1"/>
              <a:t>34PT</a:t>
            </a:r>
            <a:r>
              <a:rPr lang="en-US" dirty="0"/>
              <a:t> CAPS</a:t>
            </a:r>
          </a:p>
        </p:txBody>
      </p:sp>
    </p:spTree>
    <p:extLst>
      <p:ext uri="{BB962C8B-B14F-4D97-AF65-F5344CB8AC3E}">
        <p14:creationId xmlns:p14="http://schemas.microsoft.com/office/powerpoint/2010/main" val="36773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eneral w/JAX name, Title, Page#">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tx2"/>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grpSp>
        <p:nvGrpSpPr>
          <p:cNvPr id="3" name="Group 2">
            <a:extLst>
              <a:ext uri="{FF2B5EF4-FFF2-40B4-BE49-F238E27FC236}">
                <a16:creationId xmlns:a16="http://schemas.microsoft.com/office/drawing/2014/main" id="{751632F2-D6A3-5143-BF0F-1CC05596F886}"/>
              </a:ext>
            </a:extLst>
          </p:cNvPr>
          <p:cNvGrpSpPr/>
          <p:nvPr userDrawn="1"/>
        </p:nvGrpSpPr>
        <p:grpSpPr>
          <a:xfrm>
            <a:off x="0" y="4774698"/>
            <a:ext cx="9144000" cy="289217"/>
            <a:chOff x="0" y="4774698"/>
            <a:chExt cx="9144000" cy="289217"/>
          </a:xfrm>
        </p:grpSpPr>
        <p:sp>
          <p:nvSpPr>
            <p:cNvPr id="6" name="TextBox 5">
              <a:extLst>
                <a:ext uri="{FF2B5EF4-FFF2-40B4-BE49-F238E27FC236}">
                  <a16:creationId xmlns:a16="http://schemas.microsoft.com/office/drawing/2014/main" id="{B162175B-7F4D-D949-97C5-A619E6C65A49}"/>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rgbClr val="04A7F1"/>
                  </a:solidFill>
                  <a:latin typeface="Arial" panose="020B0604020202020204" pitchFamily="34" charset="0"/>
                  <a:cs typeface="Arial" panose="020B0604020202020204" pitchFamily="34" charset="0"/>
                </a:rPr>
                <a:t>THE JACKSON LABORATORY</a:t>
              </a:r>
              <a:endParaRPr lang="en-US" sz="1050" dirty="0">
                <a:solidFill>
                  <a:srgbClr val="04A7F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tx2"/>
                </a:solidFill>
              </a:defRPr>
            </a:lvl1pPr>
          </a:lstStyle>
          <a:p>
            <a:pPr lvl="0"/>
            <a:r>
              <a:rPr lang="en-US" dirty="0"/>
              <a:t>PRESENTATION TITLE OR NICKNAME CAN LIVE HERE</a:t>
            </a:r>
          </a:p>
        </p:txBody>
      </p:sp>
      <p:sp>
        <p:nvSpPr>
          <p:cNvPr id="13" name="Text Placeholder 9">
            <a:extLst>
              <a:ext uri="{FF2B5EF4-FFF2-40B4-BE49-F238E27FC236}">
                <a16:creationId xmlns:a16="http://schemas.microsoft.com/office/drawing/2014/main" id="{F58ECC1F-A3B0-AF45-924F-AAD097B17E4E}"/>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31736393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FE2F1D-71EB-A74F-8417-D4469D3AC008}"/>
              </a:ext>
            </a:extLst>
          </p:cNvPr>
          <p:cNvSpPr/>
          <p:nvPr userDrawn="1"/>
        </p:nvSpPr>
        <p:spPr>
          <a:xfrm>
            <a:off x="0" y="4774698"/>
            <a:ext cx="9144000" cy="368803"/>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ight Triangle 6">
            <a:extLst>
              <a:ext uri="{FF2B5EF4-FFF2-40B4-BE49-F238E27FC236}">
                <a16:creationId xmlns:a16="http://schemas.microsoft.com/office/drawing/2014/main" id="{1AE5EBAB-FA5E-D840-86FF-3BAD451E0163}"/>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27BBF15B-3140-F54B-9864-DF212160A9A7}"/>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4723624F-8E48-9C49-BDEC-1C4437A0BD87}"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2AF0211F-789F-FB45-9F7C-ED24763E3520}"/>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8254639E-A807-E346-8119-F65E75313C8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4B0F26A9-B7B1-8B4E-8595-3AA3444B76FF}"/>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218415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y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89480-D3DF-8748-8722-1FFFFD7A55FD}"/>
              </a:ext>
            </a:extLst>
          </p:cNvPr>
          <p:cNvSpPr/>
          <p:nvPr userDrawn="1"/>
        </p:nvSpPr>
        <p:spPr>
          <a:xfrm>
            <a:off x="0" y="4774698"/>
            <a:ext cx="9144000" cy="3688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36B33EAC-AF78-ED4B-90C7-47F2FDB0F5BC}"/>
              </a:ext>
            </a:extLst>
          </p:cNvPr>
          <p:cNvSpPr/>
          <p:nvPr userDrawn="1"/>
        </p:nvSpPr>
        <p:spPr>
          <a:xfrm rot="10800000" flipH="1">
            <a:off x="2262584" y="4744440"/>
            <a:ext cx="273517" cy="319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Slide Number Placeholder 17">
            <a:extLst>
              <a:ext uri="{FF2B5EF4-FFF2-40B4-BE49-F238E27FC236}">
                <a16:creationId xmlns:a16="http://schemas.microsoft.com/office/drawing/2014/main" id="{B60A824E-FEEF-FA4E-9895-D1C8877C0C5F}"/>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4" name="TextBox 13">
            <a:extLst>
              <a:ext uri="{FF2B5EF4-FFF2-40B4-BE49-F238E27FC236}">
                <a16:creationId xmlns:a16="http://schemas.microsoft.com/office/drawing/2014/main" id="{0D2FFD54-152A-C246-AF71-2548E723F048}"/>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sp>
        <p:nvSpPr>
          <p:cNvPr id="15" name="Text Placeholder 9">
            <a:extLst>
              <a:ext uri="{FF2B5EF4-FFF2-40B4-BE49-F238E27FC236}">
                <a16:creationId xmlns:a16="http://schemas.microsoft.com/office/drawing/2014/main" id="{2211C028-FA6A-4443-92CD-F57FCCAE7F41}"/>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E2021D8-CF06-1648-A34D-B933BE729F4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Tree>
    <p:extLst>
      <p:ext uri="{BB962C8B-B14F-4D97-AF65-F5344CB8AC3E}">
        <p14:creationId xmlns:p14="http://schemas.microsoft.com/office/powerpoint/2010/main" val="180212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verse w/JAX name, Title, Pag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9144001" cy="51435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THE JACKSON LABORATORY</a:t>
                </a:r>
                <a:endParaRPr lang="en-US" sz="1050" dirty="0">
                  <a:solidFill>
                    <a:schemeClr val="bg1"/>
                  </a:solidFill>
                  <a:latin typeface="Arial" panose="020B0604020202020204" pitchFamily="34" charset="0"/>
                  <a:cs typeface="Arial" panose="020B0604020202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8654970" y="4865191"/>
            <a:ext cx="353125" cy="161583"/>
          </a:xfrm>
          <a:prstGeom prst="rect">
            <a:avLst/>
          </a:prstGeom>
          <a:noFill/>
          <a:ln w="6350">
            <a:noFill/>
          </a:ln>
        </p:spPr>
        <p:txBody>
          <a:bodyPr tIns="0" bIns="0" anchor="t">
            <a:spAutoFit/>
          </a:bodyPr>
          <a:lstStyle>
            <a:lvl1pPr>
              <a:defRPr>
                <a:solidFill>
                  <a:schemeClr val="bg1"/>
                </a:solidFill>
              </a:defRPr>
            </a:lvl1pPr>
          </a:lstStyle>
          <a:p>
            <a:pPr algn="ctr"/>
            <a:fld id="{6625A8D5-DBAF-8845-9299-98FFBA23C9BF}" type="slidenum">
              <a:rPr lang="en-US" sz="1050" smtClean="0">
                <a:cs typeface="Arial" panose="020B0604020202020204" pitchFamily="34" charset="0"/>
              </a:rPr>
              <a:pPr algn="ctr"/>
              <a:t>‹#›</a:t>
            </a:fld>
            <a:endParaRPr lang="en-US" sz="105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2458778" y="4873270"/>
            <a:ext cx="5119595" cy="145424"/>
          </a:xfrm>
          <a:prstGeom prst="rect">
            <a:avLst/>
          </a:prstGeom>
        </p:spPr>
        <p:txBody>
          <a:bodyPr tIns="0" bIns="0" anchor="t">
            <a:spAutoFit/>
          </a:bodyPr>
          <a:lstStyle>
            <a:lvl1pPr>
              <a:buNone/>
              <a:defRPr sz="1050">
                <a:solidFill>
                  <a:schemeClr val="bg1"/>
                </a:solidFill>
              </a:defRPr>
            </a:lvl1pPr>
          </a:lstStyle>
          <a:p>
            <a:pPr lvl="0"/>
            <a:r>
              <a:rPr lang="en-US" dirty="0"/>
              <a:t>PRESENTATION TITLE OR NICKNAME CAN LIVE HERE</a:t>
            </a:r>
          </a:p>
        </p:txBody>
      </p:sp>
      <p:sp>
        <p:nvSpPr>
          <p:cNvPr id="14" name="Text Placeholder 9">
            <a:extLst>
              <a:ext uri="{FF2B5EF4-FFF2-40B4-BE49-F238E27FC236}">
                <a16:creationId xmlns:a16="http://schemas.microsoft.com/office/drawing/2014/main" id="{FED1C3DA-384D-2F44-AD88-3E6B1155052F}"/>
              </a:ext>
            </a:extLst>
          </p:cNvPr>
          <p:cNvSpPr>
            <a:spLocks noGrp="1"/>
          </p:cNvSpPr>
          <p:nvPr>
            <p:ph type="body" sz="quarter" idx="15" hasCustomPrompt="1"/>
          </p:nvPr>
        </p:nvSpPr>
        <p:spPr>
          <a:xfrm>
            <a:off x="243802" y="420688"/>
            <a:ext cx="8379204" cy="2998496"/>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sp>
        <p:nvSpPr>
          <p:cNvPr id="13" name="Text Placeholder 9">
            <a:extLst>
              <a:ext uri="{FF2B5EF4-FFF2-40B4-BE49-F238E27FC236}">
                <a16:creationId xmlns:a16="http://schemas.microsoft.com/office/drawing/2014/main" id="{61AE034E-2254-2B43-BEA3-1BDC0022F9F2}"/>
              </a:ext>
            </a:extLst>
          </p:cNvPr>
          <p:cNvSpPr>
            <a:spLocks noGrp="1"/>
          </p:cNvSpPr>
          <p:nvPr>
            <p:ph type="body" sz="quarter" idx="14" hasCustomPrompt="1"/>
          </p:nvPr>
        </p:nvSpPr>
        <p:spPr>
          <a:xfrm>
            <a:off x="243802" y="3708400"/>
            <a:ext cx="8379204" cy="635994"/>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solidFill>
                  <a:schemeClr val="bg1"/>
                </a:solidFill>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Black or white text will work on this slide.</a:t>
            </a:r>
          </a:p>
        </p:txBody>
      </p:sp>
    </p:spTree>
    <p:extLst>
      <p:ext uri="{BB962C8B-B14F-4D97-AF65-F5344CB8AC3E}">
        <p14:creationId xmlns:p14="http://schemas.microsoft.com/office/powerpoint/2010/main" val="43015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0E12F-8FB2-AF44-BAD9-573B972EED43}"/>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bg2"/>
                </a:solidFill>
                <a:latin typeface="Arial" panose="020B0604020202020204" pitchFamily="34" charset="0"/>
                <a:cs typeface="Arial" panose="020B0604020202020204" pitchFamily="34" charset="0"/>
              </a:rPr>
              <a:pPr/>
              <a:t>‹#›</a:t>
            </a:fld>
            <a:endParaRPr lang="en-US" sz="1050" dirty="0">
              <a:solidFill>
                <a:schemeClr val="bg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3CF96-05E5-424D-906E-FD90FB1429C9}"/>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2" name="Text Placeholder 9">
            <a:extLst>
              <a:ext uri="{FF2B5EF4-FFF2-40B4-BE49-F238E27FC236}">
                <a16:creationId xmlns:a16="http://schemas.microsoft.com/office/drawing/2014/main" id="{B171E673-F3EF-A54F-B2C5-D338BF711A03}"/>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3" name="Group 12">
            <a:extLst>
              <a:ext uri="{FF2B5EF4-FFF2-40B4-BE49-F238E27FC236}">
                <a16:creationId xmlns:a16="http://schemas.microsoft.com/office/drawing/2014/main" id="{C1769838-2C1E-5440-BDDE-23BE2E4428F7}"/>
              </a:ext>
            </a:extLst>
          </p:cNvPr>
          <p:cNvGrpSpPr/>
          <p:nvPr userDrawn="1"/>
        </p:nvGrpSpPr>
        <p:grpSpPr>
          <a:xfrm>
            <a:off x="0" y="4774698"/>
            <a:ext cx="9144000" cy="289217"/>
            <a:chOff x="0" y="4774698"/>
            <a:chExt cx="9144000" cy="289217"/>
          </a:xfrm>
          <a:solidFill>
            <a:schemeClr val="bg2"/>
          </a:solidFill>
        </p:grpSpPr>
        <p:sp>
          <p:nvSpPr>
            <p:cNvPr id="14" name="Rectangle 13">
              <a:extLst>
                <a:ext uri="{FF2B5EF4-FFF2-40B4-BE49-F238E27FC236}">
                  <a16:creationId xmlns:a16="http://schemas.microsoft.com/office/drawing/2014/main" id="{D9F33472-65F5-8249-A819-63D184349B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5" name="Right Triangle 14">
              <a:extLst>
                <a:ext uri="{FF2B5EF4-FFF2-40B4-BE49-F238E27FC236}">
                  <a16:creationId xmlns:a16="http://schemas.microsoft.com/office/drawing/2014/main" id="{296ED723-6154-9843-9E4E-DD8E188E1F02}"/>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93316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y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1161-4F71-3D49-B447-5988CD0A7DA4}"/>
              </a:ext>
            </a:extLst>
          </p:cNvPr>
          <p:cNvSpPr txBox="1"/>
          <p:nvPr userDrawn="1"/>
        </p:nvSpPr>
        <p:spPr>
          <a:xfrm>
            <a:off x="8737044" y="4845329"/>
            <a:ext cx="369133" cy="253916"/>
          </a:xfrm>
          <a:prstGeom prst="rect">
            <a:avLst/>
          </a:prstGeom>
          <a:noFill/>
        </p:spPr>
        <p:txBody>
          <a:bodyPr wrap="square" rtlCol="0">
            <a:spAutoFit/>
          </a:bodyPr>
          <a:lstStyle/>
          <a:p>
            <a:fld id="{6625A8D5-DBAF-8845-9299-98FFBA23C9BF}" type="slidenum">
              <a:rPr lang="en-US" sz="1050" smtClean="0">
                <a:solidFill>
                  <a:schemeClr val="tx2"/>
                </a:solidFill>
                <a:latin typeface="Arial" panose="020B0604020202020204" pitchFamily="34" charset="0"/>
                <a:cs typeface="Arial" panose="020B0604020202020204" pitchFamily="34" charset="0"/>
              </a:rPr>
              <a:pPr/>
              <a:t>‹#›</a:t>
            </a:fld>
            <a:endParaRPr lang="en-US" sz="105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F9A9C3-3E01-EA40-AED8-6F538928103C}"/>
              </a:ext>
            </a:extLst>
          </p:cNvPr>
          <p:cNvPicPr>
            <a:picLocks noChangeAspect="1"/>
          </p:cNvPicPr>
          <p:nvPr userDrawn="1"/>
        </p:nvPicPr>
        <p:blipFill rotWithShape="1">
          <a:blip r:embed="rId2"/>
          <a:srcRect r="50000"/>
          <a:stretch/>
        </p:blipFill>
        <p:spPr>
          <a:xfrm>
            <a:off x="7927040" y="4863266"/>
            <a:ext cx="400532" cy="194958"/>
          </a:xfrm>
          <a:prstGeom prst="rect">
            <a:avLst/>
          </a:prstGeom>
        </p:spPr>
      </p:pic>
      <p:sp>
        <p:nvSpPr>
          <p:cNvPr id="11" name="Text Placeholder 9">
            <a:extLst>
              <a:ext uri="{FF2B5EF4-FFF2-40B4-BE49-F238E27FC236}">
                <a16:creationId xmlns:a16="http://schemas.microsoft.com/office/drawing/2014/main" id="{E0B26E3F-CBC5-0247-97AE-28C578E83C71}"/>
              </a:ext>
            </a:extLst>
          </p:cNvPr>
          <p:cNvSpPr>
            <a:spLocks noGrp="1"/>
          </p:cNvSpPr>
          <p:nvPr>
            <p:ph type="body" sz="quarter" idx="14" hasCustomPrompt="1"/>
          </p:nvPr>
        </p:nvSpPr>
        <p:spPr>
          <a:xfrm>
            <a:off x="243802" y="420687"/>
            <a:ext cx="8379204" cy="3829439"/>
          </a:xfrm>
          <a:prstGeom prst="rect">
            <a:avLst/>
          </a:prstGeom>
        </p:spPr>
        <p:txBody>
          <a:bodyPr/>
          <a:lstStyle>
            <a:lvl1pPr marL="0" marR="0" indent="0" algn="l" defTabSz="685800" rtl="0" eaLnBrk="1" fontAlgn="auto" latinLnBrk="0" hangingPunct="0">
              <a:lnSpc>
                <a:spcPct val="150000"/>
              </a:lnSpc>
              <a:spcBef>
                <a:spcPts val="0"/>
              </a:spcBef>
              <a:spcAft>
                <a:spcPts val="0"/>
              </a:spcAft>
              <a:buClrTx/>
              <a:buSzTx/>
              <a:buFont typeface="Arial" panose="020B0604020202020204" pitchFamily="34" charset="0"/>
              <a:buNone/>
              <a:tabLst/>
              <a:defRPr sz="2800" baseline="0">
                <a:latin typeface="Arial" panose="020B0604020202020204" pitchFamily="34" charset="0"/>
              </a:defRPr>
            </a:lvl1pPr>
            <a:lvl2pPr>
              <a:buNone/>
              <a:defRPr/>
            </a:lvl2pPr>
            <a:lvl3pPr>
              <a:buNone/>
              <a:defRPr/>
            </a:lvl3pPr>
            <a:lvl4pPr>
              <a:buNone/>
              <a:defRPr/>
            </a:lvl4pPr>
            <a:lvl5pPr>
              <a:buNone/>
              <a:defRPr/>
            </a:lvl5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Arial </a:t>
            </a:r>
            <a:r>
              <a:rPr lang="en-US" dirty="0" err="1"/>
              <a:t>28pt</a:t>
            </a:r>
            <a:r>
              <a:rPr lang="en-US" dirty="0"/>
              <a:t> body text (minimum for ease of viewing)</a:t>
            </a:r>
          </a:p>
        </p:txBody>
      </p:sp>
      <p:grpSp>
        <p:nvGrpSpPr>
          <p:cNvPr id="15" name="Group 14">
            <a:extLst>
              <a:ext uri="{FF2B5EF4-FFF2-40B4-BE49-F238E27FC236}">
                <a16:creationId xmlns:a16="http://schemas.microsoft.com/office/drawing/2014/main" id="{B4549D79-BC67-FE4F-8F17-1D6E6081354B}"/>
              </a:ext>
            </a:extLst>
          </p:cNvPr>
          <p:cNvGrpSpPr/>
          <p:nvPr userDrawn="1"/>
        </p:nvGrpSpPr>
        <p:grpSpPr>
          <a:xfrm>
            <a:off x="0" y="4774698"/>
            <a:ext cx="9144000" cy="289217"/>
            <a:chOff x="0" y="4774698"/>
            <a:chExt cx="9144000" cy="289217"/>
          </a:xfrm>
          <a:solidFill>
            <a:schemeClr val="accent3"/>
          </a:solidFill>
        </p:grpSpPr>
        <p:sp>
          <p:nvSpPr>
            <p:cNvPr id="16" name="Rectangle 15">
              <a:extLst>
                <a:ext uri="{FF2B5EF4-FFF2-40B4-BE49-F238E27FC236}">
                  <a16:creationId xmlns:a16="http://schemas.microsoft.com/office/drawing/2014/main" id="{FC87542C-7242-FA4C-A2DA-A68A513178A3}"/>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1"/>
                </a:solidFill>
              </a:endParaRPr>
            </a:p>
          </p:txBody>
        </p:sp>
        <p:sp>
          <p:nvSpPr>
            <p:cNvPr id="17" name="Right Triangle 16">
              <a:extLst>
                <a:ext uri="{FF2B5EF4-FFF2-40B4-BE49-F238E27FC236}">
                  <a16:creationId xmlns:a16="http://schemas.microsoft.com/office/drawing/2014/main" id="{10A53183-4A2E-854E-8CB5-1016426315C3}"/>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Tree>
    <p:extLst>
      <p:ext uri="{BB962C8B-B14F-4D97-AF65-F5344CB8AC3E}">
        <p14:creationId xmlns:p14="http://schemas.microsoft.com/office/powerpoint/2010/main" val="307906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61991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2"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70703"/>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54784"/>
      </p:ext>
    </p:extLst>
  </p:cSld>
  <p:clrMap bg1="lt1" tx1="dk1" bg2="lt2" tx2="dk2" accent1="accent1" accent2="accent2" accent3="accent3" accent4="accent4" accent5="accent5" accent6="accent6" hlink="hlink" folHlink="folHlink"/>
  <p:sldLayoutIdLst>
    <p:sldLayoutId id="2147483672" r:id="rId1"/>
    <p:sldLayoutId id="2147483688" r:id="rId2"/>
    <p:sldLayoutId id="2147483689" r:id="rId3"/>
    <p:sldLayoutId id="2147483691" r:id="rId4"/>
    <p:sldLayoutId id="2147483690" r:id="rId5"/>
    <p:sldLayoutId id="2147483673" r:id="rId6"/>
    <p:sldLayoutId id="2147483676"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qtl/qtl2data"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534/genetics.111.13259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broman/Talk_DOWorkshop202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B9D6C-8176-A8C0-2B5C-AF3649545932}"/>
              </a:ext>
            </a:extLst>
          </p:cNvPr>
          <p:cNvSpPr>
            <a:spLocks noGrp="1"/>
          </p:cNvSpPr>
          <p:nvPr>
            <p:ph type="body" sz="quarter" idx="11"/>
          </p:nvPr>
        </p:nvSpPr>
        <p:spPr>
          <a:xfrm>
            <a:off x="3090406" y="4056732"/>
            <a:ext cx="5820355" cy="686290"/>
          </a:xfrm>
        </p:spPr>
        <p:txBody>
          <a:bodyPr/>
          <a:lstStyle/>
          <a:p>
            <a:r>
              <a:rPr lang="en-US" dirty="0"/>
              <a:t>Sue McClatchy, The Jackson Laboratory</a:t>
            </a:r>
          </a:p>
          <a:p>
            <a:r>
              <a:rPr lang="en-US" dirty="0"/>
              <a:t>Dan </a:t>
            </a:r>
            <a:r>
              <a:rPr lang="en-US" dirty="0" err="1"/>
              <a:t>Gatti</a:t>
            </a:r>
            <a:r>
              <a:rPr lang="en-US" dirty="0"/>
              <a:t>, The Jackson Laboratory</a:t>
            </a:r>
          </a:p>
        </p:txBody>
      </p:sp>
      <p:sp>
        <p:nvSpPr>
          <p:cNvPr id="3" name="Text Placeholder 2">
            <a:extLst>
              <a:ext uri="{FF2B5EF4-FFF2-40B4-BE49-F238E27FC236}">
                <a16:creationId xmlns:a16="http://schemas.microsoft.com/office/drawing/2014/main" id="{E596E5AD-20CE-C149-7D22-AB0BA65B5F94}"/>
              </a:ext>
            </a:extLst>
          </p:cNvPr>
          <p:cNvSpPr>
            <a:spLocks noGrp="1"/>
          </p:cNvSpPr>
          <p:nvPr>
            <p:ph type="body" sz="quarter" idx="12"/>
          </p:nvPr>
        </p:nvSpPr>
        <p:spPr/>
        <p:txBody>
          <a:bodyPr/>
          <a:lstStyle/>
          <a:p>
            <a:r>
              <a:rPr lang="en-US" dirty="0"/>
              <a:t>Quantitative Trait Mapping with qtl2</a:t>
            </a:r>
          </a:p>
        </p:txBody>
      </p:sp>
    </p:spTree>
    <p:extLst>
      <p:ext uri="{BB962C8B-B14F-4D97-AF65-F5344CB8AC3E}">
        <p14:creationId xmlns:p14="http://schemas.microsoft.com/office/powerpoint/2010/main" val="92213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DA43-75E6-1288-F39E-BBEFA1C030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4A85256-8358-79EC-833C-4F5169601E91}"/>
              </a:ext>
            </a:extLst>
          </p:cNvPr>
          <p:cNvSpPr txBox="1"/>
          <p:nvPr/>
        </p:nvSpPr>
        <p:spPr>
          <a:xfrm>
            <a:off x="3108397" y="4427919"/>
            <a:ext cx="6035604" cy="715581"/>
          </a:xfrm>
          <a:prstGeom prst="rect">
            <a:avLst/>
          </a:prstGeom>
          <a:noFill/>
        </p:spPr>
        <p:txBody>
          <a:bodyPr wrap="square" rtlCol="0">
            <a:spAutoFit/>
          </a:bodyPr>
          <a:lstStyle/>
          <a:p>
            <a:r>
              <a:rPr lang="en-US" b="0" i="0" dirty="0">
                <a:solidFill>
                  <a:srgbClr val="1B1B1B"/>
                </a:solidFill>
                <a:effectLst/>
                <a:latin typeface="Roboto Mono Web"/>
              </a:rPr>
              <a:t>Tian, </a:t>
            </a:r>
            <a:r>
              <a:rPr lang="en-US" b="0" i="0" dirty="0" err="1">
                <a:solidFill>
                  <a:srgbClr val="1B1B1B"/>
                </a:solidFill>
                <a:effectLst/>
                <a:latin typeface="Roboto Mono Web"/>
              </a:rPr>
              <a:t>Jianan</a:t>
            </a:r>
            <a:r>
              <a:rPr lang="en-US" b="0" i="0" dirty="0">
                <a:solidFill>
                  <a:srgbClr val="1B1B1B"/>
                </a:solidFill>
                <a:effectLst/>
                <a:latin typeface="Roboto Mono Web"/>
              </a:rPr>
              <a:t> et al. “Identification of the Bile Acid Transporter Slco1a6 as a Candidate Gene That Broadly Affects Gene Expression in Mouse Pancreatic Islets.” </a:t>
            </a:r>
            <a:r>
              <a:rPr lang="en-US" b="0" i="1" dirty="0">
                <a:solidFill>
                  <a:srgbClr val="1B1B1B"/>
                </a:solidFill>
                <a:effectLst/>
                <a:latin typeface="Roboto Mono Web"/>
              </a:rPr>
              <a:t>Genetics</a:t>
            </a:r>
            <a:r>
              <a:rPr lang="en-US" b="0" i="0" dirty="0">
                <a:solidFill>
                  <a:srgbClr val="1B1B1B"/>
                </a:solidFill>
                <a:effectLst/>
                <a:latin typeface="Roboto Mono Web"/>
              </a:rPr>
              <a:t> vol. 201,3 (2015): 1253-62.</a:t>
            </a:r>
            <a:endParaRPr lang="en-US" dirty="0"/>
          </a:p>
        </p:txBody>
      </p:sp>
      <p:sp>
        <p:nvSpPr>
          <p:cNvPr id="8" name="Text Placeholder 7">
            <a:extLst>
              <a:ext uri="{FF2B5EF4-FFF2-40B4-BE49-F238E27FC236}">
                <a16:creationId xmlns:a16="http://schemas.microsoft.com/office/drawing/2014/main" id="{85904EBF-82CF-B0E0-FA0D-EA738923987D}"/>
              </a:ext>
            </a:extLst>
          </p:cNvPr>
          <p:cNvSpPr>
            <a:spLocks noGrp="1"/>
          </p:cNvSpPr>
          <p:nvPr>
            <p:ph type="body" sz="quarter" idx="10"/>
          </p:nvPr>
        </p:nvSpPr>
        <p:spPr>
          <a:xfrm>
            <a:off x="243801" y="283873"/>
            <a:ext cx="7339253" cy="898382"/>
          </a:xfrm>
        </p:spPr>
        <p:txBody>
          <a:bodyPr/>
          <a:lstStyle/>
          <a:p>
            <a:r>
              <a:rPr lang="en-US" dirty="0"/>
              <a:t>Introducing the first data set</a:t>
            </a:r>
          </a:p>
        </p:txBody>
      </p:sp>
      <p:pic>
        <p:nvPicPr>
          <p:cNvPr id="3" name="Picture 2" descr="A diagram of diabetes and diabetes&#10;&#10;Description automatically generated">
            <a:extLst>
              <a:ext uri="{FF2B5EF4-FFF2-40B4-BE49-F238E27FC236}">
                <a16:creationId xmlns:a16="http://schemas.microsoft.com/office/drawing/2014/main" id="{81F4CD3A-35F2-FBAD-D40E-7A9B586F3A32}"/>
              </a:ext>
            </a:extLst>
          </p:cNvPr>
          <p:cNvPicPr>
            <a:picLocks noChangeAspect="1"/>
          </p:cNvPicPr>
          <p:nvPr/>
        </p:nvPicPr>
        <p:blipFill>
          <a:blip r:embed="rId3"/>
          <a:stretch>
            <a:fillRect/>
          </a:stretch>
        </p:blipFill>
        <p:spPr>
          <a:xfrm>
            <a:off x="1936090" y="848139"/>
            <a:ext cx="5271820" cy="3568748"/>
          </a:xfrm>
          <a:prstGeom prst="rect">
            <a:avLst/>
          </a:prstGeom>
        </p:spPr>
      </p:pic>
    </p:spTree>
    <p:extLst>
      <p:ext uri="{BB962C8B-B14F-4D97-AF65-F5344CB8AC3E}">
        <p14:creationId xmlns:p14="http://schemas.microsoft.com/office/powerpoint/2010/main" val="247648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BC0D-6371-391D-4F5D-A47FA028332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429AFFE-CED5-00CD-E907-AA09155DF52B}"/>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C36D3452-86D6-ABED-1FB0-437A73647283}"/>
              </a:ext>
            </a:extLst>
          </p:cNvPr>
          <p:cNvSpPr>
            <a:spLocks noGrp="1"/>
          </p:cNvSpPr>
          <p:nvPr>
            <p:ph type="body" sz="quarter" idx="10"/>
          </p:nvPr>
        </p:nvSpPr>
        <p:spPr>
          <a:xfrm>
            <a:off x="243802" y="283873"/>
            <a:ext cx="8171328" cy="472679"/>
          </a:xfrm>
        </p:spPr>
        <p:txBody>
          <a:bodyPr/>
          <a:lstStyle/>
          <a:p>
            <a:r>
              <a:rPr lang="en-US" dirty="0"/>
              <a:t>Leptin (</a:t>
            </a:r>
            <a:r>
              <a:rPr lang="en-US" dirty="0" err="1"/>
              <a:t>ob</a:t>
            </a:r>
            <a:r>
              <a:rPr lang="en-US" dirty="0"/>
              <a:t>) regulates hunger and satiety</a:t>
            </a:r>
          </a:p>
        </p:txBody>
      </p:sp>
      <p:pic>
        <p:nvPicPr>
          <p:cNvPr id="4" name="Picture 3" descr="A diagram of a structure&#10;&#10;Description automatically generated">
            <a:extLst>
              <a:ext uri="{FF2B5EF4-FFF2-40B4-BE49-F238E27FC236}">
                <a16:creationId xmlns:a16="http://schemas.microsoft.com/office/drawing/2014/main" id="{BA4D3AEF-AB4A-DD40-3AE5-916C8F4659F0}"/>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226864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03C5-6459-2A66-6A73-91A072050DD0}"/>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4EFE4F3C-6F58-D137-DBD0-C491776FD6E9}"/>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p:txBody>
      </p:sp>
      <p:sp>
        <p:nvSpPr>
          <p:cNvPr id="2" name="Text Placeholder 1">
            <a:extLst>
              <a:ext uri="{FF2B5EF4-FFF2-40B4-BE49-F238E27FC236}">
                <a16:creationId xmlns:a16="http://schemas.microsoft.com/office/drawing/2014/main" id="{BF297B10-ADE4-4168-2C9D-24FE5820E27F}"/>
              </a:ext>
            </a:extLst>
          </p:cNvPr>
          <p:cNvSpPr>
            <a:spLocks noGrp="1"/>
          </p:cNvSpPr>
          <p:nvPr>
            <p:ph type="body" sz="quarter" idx="10"/>
          </p:nvPr>
        </p:nvSpPr>
        <p:spPr>
          <a:xfrm>
            <a:off x="243802" y="283873"/>
            <a:ext cx="8900198" cy="472679"/>
          </a:xfrm>
        </p:spPr>
        <p:txBody>
          <a:bodyPr/>
          <a:lstStyle/>
          <a:p>
            <a:r>
              <a:rPr lang="en-US" dirty="0"/>
              <a:t>Challenge 1: Research question and study design</a:t>
            </a:r>
          </a:p>
          <a:p>
            <a:endParaRPr lang="en-US" dirty="0"/>
          </a:p>
        </p:txBody>
      </p:sp>
      <p:pic>
        <p:nvPicPr>
          <p:cNvPr id="4" name="Picture 3" descr="A diagram of a structure&#10;&#10;Description automatically generated">
            <a:extLst>
              <a:ext uri="{FF2B5EF4-FFF2-40B4-BE49-F238E27FC236}">
                <a16:creationId xmlns:a16="http://schemas.microsoft.com/office/drawing/2014/main" id="{85BEDCED-ADB8-A23A-506D-9F18B3A064A9}"/>
              </a:ext>
            </a:extLst>
          </p:cNvPr>
          <p:cNvPicPr>
            <a:picLocks noChangeAspect="1"/>
          </p:cNvPicPr>
          <p:nvPr/>
        </p:nvPicPr>
        <p:blipFill>
          <a:blip r:embed="rId3"/>
          <a:stretch>
            <a:fillRect/>
          </a:stretch>
        </p:blipFill>
        <p:spPr>
          <a:xfrm>
            <a:off x="1425187" y="1449530"/>
            <a:ext cx="6012394" cy="3279488"/>
          </a:xfrm>
          <a:prstGeom prst="rect">
            <a:avLst/>
          </a:prstGeom>
        </p:spPr>
      </p:pic>
    </p:spTree>
    <p:extLst>
      <p:ext uri="{BB962C8B-B14F-4D97-AF65-F5344CB8AC3E}">
        <p14:creationId xmlns:p14="http://schemas.microsoft.com/office/powerpoint/2010/main" val="375046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32F5-773F-85B8-D59D-8A03FBC7D19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72802DE-2E4A-5E55-14EB-617585613877}"/>
              </a:ext>
            </a:extLst>
          </p:cNvPr>
          <p:cNvSpPr>
            <a:spLocks noGrp="1"/>
          </p:cNvSpPr>
          <p:nvPr>
            <p:ph type="body" sz="quarter" idx="10"/>
          </p:nvPr>
        </p:nvSpPr>
        <p:spPr/>
        <p:txBody>
          <a:bodyPr/>
          <a:lstStyle/>
          <a:p>
            <a:r>
              <a:rPr lang="en-US" dirty="0"/>
              <a:t>Input file format - genotypes</a:t>
            </a:r>
          </a:p>
        </p:txBody>
      </p:sp>
      <p:pic>
        <p:nvPicPr>
          <p:cNvPr id="3" name="Picture 2" descr="A screenshot of a computer&#10;&#10;Description automatically generated">
            <a:extLst>
              <a:ext uri="{FF2B5EF4-FFF2-40B4-BE49-F238E27FC236}">
                <a16:creationId xmlns:a16="http://schemas.microsoft.com/office/drawing/2014/main" id="{D833DCA6-7AEE-36A5-19DC-EBE0723EDC99}"/>
              </a:ext>
            </a:extLst>
          </p:cNvPr>
          <p:cNvPicPr>
            <a:picLocks noChangeAspect="1"/>
          </p:cNvPicPr>
          <p:nvPr/>
        </p:nvPicPr>
        <p:blipFill>
          <a:blip r:embed="rId3"/>
          <a:stretch>
            <a:fillRect/>
          </a:stretch>
        </p:blipFill>
        <p:spPr>
          <a:xfrm>
            <a:off x="1963149" y="1224971"/>
            <a:ext cx="5217702" cy="3430156"/>
          </a:xfrm>
          <a:prstGeom prst="rect">
            <a:avLst/>
          </a:prstGeom>
        </p:spPr>
      </p:pic>
    </p:spTree>
    <p:extLst>
      <p:ext uri="{BB962C8B-B14F-4D97-AF65-F5344CB8AC3E}">
        <p14:creationId xmlns:p14="http://schemas.microsoft.com/office/powerpoint/2010/main" val="136465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E4666-13CB-A8D7-FC79-4B5697DCE2CF}"/>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C00202B7-8433-EF93-66AE-ACDEE6546F4B}"/>
              </a:ext>
            </a:extLst>
          </p:cNvPr>
          <p:cNvSpPr>
            <a:spLocks noGrp="1"/>
          </p:cNvSpPr>
          <p:nvPr>
            <p:ph type="body" sz="quarter" idx="10"/>
          </p:nvPr>
        </p:nvSpPr>
        <p:spPr/>
        <p:txBody>
          <a:bodyPr/>
          <a:lstStyle/>
          <a:p>
            <a:r>
              <a:rPr lang="en-US" dirty="0"/>
              <a:t>Input file format – genetic and physical maps</a:t>
            </a:r>
          </a:p>
        </p:txBody>
      </p:sp>
      <p:pic>
        <p:nvPicPr>
          <p:cNvPr id="4" name="Picture 3" descr="A screenshot of a number&#10;&#10;Description automatically generated">
            <a:extLst>
              <a:ext uri="{FF2B5EF4-FFF2-40B4-BE49-F238E27FC236}">
                <a16:creationId xmlns:a16="http://schemas.microsoft.com/office/drawing/2014/main" id="{F916643F-7BFF-0C62-3505-112EDD53CBD5}"/>
              </a:ext>
            </a:extLst>
          </p:cNvPr>
          <p:cNvPicPr>
            <a:picLocks noChangeAspect="1"/>
          </p:cNvPicPr>
          <p:nvPr/>
        </p:nvPicPr>
        <p:blipFill>
          <a:blip r:embed="rId3"/>
          <a:stretch>
            <a:fillRect/>
          </a:stretch>
        </p:blipFill>
        <p:spPr>
          <a:xfrm>
            <a:off x="243802" y="1870652"/>
            <a:ext cx="4347482" cy="2254250"/>
          </a:xfrm>
          <a:prstGeom prst="rect">
            <a:avLst/>
          </a:prstGeom>
        </p:spPr>
      </p:pic>
      <p:pic>
        <p:nvPicPr>
          <p:cNvPr id="6" name="Picture 5" descr="A screenshot of a black and white screen&#10;&#10;Description automatically generated">
            <a:extLst>
              <a:ext uri="{FF2B5EF4-FFF2-40B4-BE49-F238E27FC236}">
                <a16:creationId xmlns:a16="http://schemas.microsoft.com/office/drawing/2014/main" id="{FDDD776D-4638-7308-DBFA-31FE3DA785C6}"/>
              </a:ext>
            </a:extLst>
          </p:cNvPr>
          <p:cNvPicPr>
            <a:picLocks noChangeAspect="1"/>
          </p:cNvPicPr>
          <p:nvPr/>
        </p:nvPicPr>
        <p:blipFill>
          <a:blip r:embed="rId4"/>
          <a:stretch>
            <a:fillRect/>
          </a:stretch>
        </p:blipFill>
        <p:spPr>
          <a:xfrm>
            <a:off x="5078841" y="1877870"/>
            <a:ext cx="3612575" cy="2268362"/>
          </a:xfrm>
          <a:prstGeom prst="rect">
            <a:avLst/>
          </a:prstGeom>
        </p:spPr>
      </p:pic>
    </p:spTree>
    <p:extLst>
      <p:ext uri="{BB962C8B-B14F-4D97-AF65-F5344CB8AC3E}">
        <p14:creationId xmlns:p14="http://schemas.microsoft.com/office/powerpoint/2010/main" val="75248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57954-153D-76E2-90A3-B7C362709624}"/>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D55EB72-CCBD-7B61-D1C3-480DDF9CC91B}"/>
              </a:ext>
            </a:extLst>
          </p:cNvPr>
          <p:cNvSpPr>
            <a:spLocks noGrp="1"/>
          </p:cNvSpPr>
          <p:nvPr>
            <p:ph type="body" sz="quarter" idx="10"/>
          </p:nvPr>
        </p:nvSpPr>
        <p:spPr/>
        <p:txBody>
          <a:bodyPr/>
          <a:lstStyle/>
          <a:p>
            <a:r>
              <a:rPr lang="en-US" dirty="0"/>
              <a:t>Input file format – phenotypes</a:t>
            </a:r>
          </a:p>
        </p:txBody>
      </p:sp>
      <p:pic>
        <p:nvPicPr>
          <p:cNvPr id="3" name="Picture 2" descr="A screenshot of a computer&#10;&#10;Description automatically generated">
            <a:extLst>
              <a:ext uri="{FF2B5EF4-FFF2-40B4-BE49-F238E27FC236}">
                <a16:creationId xmlns:a16="http://schemas.microsoft.com/office/drawing/2014/main" id="{D0D3F8AE-CE52-0E48-153F-925BAB5A9F70}"/>
              </a:ext>
            </a:extLst>
          </p:cNvPr>
          <p:cNvPicPr>
            <a:picLocks noChangeAspect="1"/>
          </p:cNvPicPr>
          <p:nvPr/>
        </p:nvPicPr>
        <p:blipFill>
          <a:blip r:embed="rId3"/>
          <a:stretch>
            <a:fillRect/>
          </a:stretch>
        </p:blipFill>
        <p:spPr>
          <a:xfrm>
            <a:off x="1095016" y="1534390"/>
            <a:ext cx="6953967" cy="3074555"/>
          </a:xfrm>
          <a:prstGeom prst="rect">
            <a:avLst/>
          </a:prstGeom>
        </p:spPr>
      </p:pic>
    </p:spTree>
    <p:extLst>
      <p:ext uri="{BB962C8B-B14F-4D97-AF65-F5344CB8AC3E}">
        <p14:creationId xmlns:p14="http://schemas.microsoft.com/office/powerpoint/2010/main" val="116676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DBF92-13FE-29F8-D10A-06701774A72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71DA9A3-4999-5B6C-C8B1-C6FEC66EC727}"/>
              </a:ext>
            </a:extLst>
          </p:cNvPr>
          <p:cNvSpPr>
            <a:spLocks noGrp="1"/>
          </p:cNvSpPr>
          <p:nvPr>
            <p:ph type="body" sz="quarter" idx="10"/>
          </p:nvPr>
        </p:nvSpPr>
        <p:spPr/>
        <p:txBody>
          <a:bodyPr/>
          <a:lstStyle/>
          <a:p>
            <a:r>
              <a:rPr lang="en-US" dirty="0"/>
              <a:t>Input file format – covariates</a:t>
            </a:r>
          </a:p>
        </p:txBody>
      </p:sp>
      <p:pic>
        <p:nvPicPr>
          <p:cNvPr id="4" name="Picture 3" descr="A screenshot of a cell phone&#10;&#10;Description automatically generated">
            <a:extLst>
              <a:ext uri="{FF2B5EF4-FFF2-40B4-BE49-F238E27FC236}">
                <a16:creationId xmlns:a16="http://schemas.microsoft.com/office/drawing/2014/main" id="{9095740A-306A-20B8-3B66-C5CE8D853D60}"/>
              </a:ext>
            </a:extLst>
          </p:cNvPr>
          <p:cNvPicPr>
            <a:picLocks noChangeAspect="1"/>
          </p:cNvPicPr>
          <p:nvPr/>
        </p:nvPicPr>
        <p:blipFill>
          <a:blip r:embed="rId3"/>
          <a:stretch>
            <a:fillRect/>
          </a:stretch>
        </p:blipFill>
        <p:spPr>
          <a:xfrm>
            <a:off x="1534529" y="1473329"/>
            <a:ext cx="6074942" cy="2868723"/>
          </a:xfrm>
          <a:prstGeom prst="rect">
            <a:avLst/>
          </a:prstGeom>
        </p:spPr>
      </p:pic>
    </p:spTree>
    <p:extLst>
      <p:ext uri="{BB962C8B-B14F-4D97-AF65-F5344CB8AC3E}">
        <p14:creationId xmlns:p14="http://schemas.microsoft.com/office/powerpoint/2010/main" val="59923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5ADB-2671-BF77-E6E3-3D0F88E7D81D}"/>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EA858CE-298C-F2CB-AD7F-FBED6C14353A}"/>
              </a:ext>
            </a:extLst>
          </p:cNvPr>
          <p:cNvSpPr>
            <a:spLocks noGrp="1"/>
          </p:cNvSpPr>
          <p:nvPr>
            <p:ph type="body" sz="quarter" idx="10"/>
          </p:nvPr>
        </p:nvSpPr>
        <p:spPr/>
        <p:txBody>
          <a:bodyPr/>
          <a:lstStyle/>
          <a:p>
            <a:r>
              <a:rPr lang="en-US" dirty="0"/>
              <a:t>Input file format – control file</a:t>
            </a:r>
          </a:p>
        </p:txBody>
      </p:sp>
      <p:pic>
        <p:nvPicPr>
          <p:cNvPr id="3" name="Picture 2" descr="A computer screen shot of a computer code&#10;&#10;Description automatically generated">
            <a:extLst>
              <a:ext uri="{FF2B5EF4-FFF2-40B4-BE49-F238E27FC236}">
                <a16:creationId xmlns:a16="http://schemas.microsoft.com/office/drawing/2014/main" id="{BD469ED2-44AB-8FF1-8E9F-73F3C7FA9E1C}"/>
              </a:ext>
            </a:extLst>
          </p:cNvPr>
          <p:cNvPicPr>
            <a:picLocks noChangeAspect="1"/>
          </p:cNvPicPr>
          <p:nvPr/>
        </p:nvPicPr>
        <p:blipFill>
          <a:blip r:embed="rId3"/>
          <a:stretch>
            <a:fillRect/>
          </a:stretch>
        </p:blipFill>
        <p:spPr>
          <a:xfrm>
            <a:off x="685800" y="857251"/>
            <a:ext cx="7772400" cy="4286249"/>
          </a:xfrm>
          <a:prstGeom prst="rect">
            <a:avLst/>
          </a:prstGeom>
        </p:spPr>
      </p:pic>
    </p:spTree>
    <p:extLst>
      <p:ext uri="{BB962C8B-B14F-4D97-AF65-F5344CB8AC3E}">
        <p14:creationId xmlns:p14="http://schemas.microsoft.com/office/powerpoint/2010/main" val="423677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BAB4-5310-54B5-8258-8858952588D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F00EF53-D22F-E081-54F9-4F6B75C1CD9B}"/>
              </a:ext>
            </a:extLst>
          </p:cNvPr>
          <p:cNvSpPr>
            <a:spLocks noGrp="1"/>
          </p:cNvSpPr>
          <p:nvPr>
            <p:ph type="body" sz="quarter" idx="10"/>
          </p:nvPr>
        </p:nvSpPr>
        <p:spPr/>
        <p:txBody>
          <a:bodyPr/>
          <a:lstStyle/>
          <a:p>
            <a:r>
              <a:rPr lang="en-US" dirty="0"/>
              <a:t>Challenge 2: Additional R/qtl2 datasets</a:t>
            </a:r>
          </a:p>
        </p:txBody>
      </p:sp>
      <p:sp>
        <p:nvSpPr>
          <p:cNvPr id="3" name="TextBox 2">
            <a:extLst>
              <a:ext uri="{FF2B5EF4-FFF2-40B4-BE49-F238E27FC236}">
                <a16:creationId xmlns:a16="http://schemas.microsoft.com/office/drawing/2014/main" id="{A61B947F-91B0-1DDE-B1B9-3355091BA795}"/>
              </a:ext>
            </a:extLst>
          </p:cNvPr>
          <p:cNvSpPr txBox="1"/>
          <p:nvPr/>
        </p:nvSpPr>
        <p:spPr>
          <a:xfrm>
            <a:off x="894080" y="2217770"/>
            <a:ext cx="5963920" cy="1323439"/>
          </a:xfrm>
          <a:prstGeom prst="rect">
            <a:avLst/>
          </a:prstGeom>
          <a:noFill/>
        </p:spPr>
        <p:txBody>
          <a:bodyPr wrap="square">
            <a:spAutoFit/>
          </a:bodyPr>
          <a:lstStyle/>
          <a:p>
            <a:r>
              <a:rPr lang="en-US" sz="2000" b="0" i="0" dirty="0">
                <a:solidFill>
                  <a:srgbClr val="383838"/>
                </a:solidFill>
                <a:effectLst/>
              </a:rPr>
              <a:t>Go to </a:t>
            </a:r>
            <a:r>
              <a:rPr lang="en-US" sz="2000" b="0" i="0" u="none" strike="noStrike" dirty="0">
                <a:solidFill>
                  <a:srgbClr val="0044D7"/>
                </a:solidFill>
                <a:effectLst/>
                <a:hlinkClick r:id="rId3"/>
              </a:rPr>
              <a:t>https://github.com/rqtl/qtl2data</a:t>
            </a:r>
            <a:r>
              <a:rPr lang="en-US" sz="2000" b="0" i="0" dirty="0">
                <a:solidFill>
                  <a:srgbClr val="383838"/>
                </a:solidFill>
                <a:effectLst/>
              </a:rPr>
              <a:t> to view additional sample data.</a:t>
            </a:r>
          </a:p>
          <a:p>
            <a:br>
              <a:rPr lang="en-US" sz="2000" dirty="0"/>
            </a:br>
            <a:r>
              <a:rPr lang="en-US" sz="2000" dirty="0"/>
              <a:t>See collaborative document for further instructions.</a:t>
            </a:r>
          </a:p>
        </p:txBody>
      </p:sp>
    </p:spTree>
    <p:extLst>
      <p:ext uri="{BB962C8B-B14F-4D97-AF65-F5344CB8AC3E}">
        <p14:creationId xmlns:p14="http://schemas.microsoft.com/office/powerpoint/2010/main" val="101457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57B7A-5DFD-1BC3-B6A3-BF50AF5F518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4ED92EED-086D-CAF6-8A6F-3C0FD60F1C04}"/>
              </a:ext>
            </a:extLst>
          </p:cNvPr>
          <p:cNvSpPr>
            <a:spLocks noGrp="1"/>
          </p:cNvSpPr>
          <p:nvPr>
            <p:ph type="body" sz="quarter" idx="10"/>
          </p:nvPr>
        </p:nvSpPr>
        <p:spPr/>
        <p:txBody>
          <a:bodyPr/>
          <a:lstStyle/>
          <a:p>
            <a:r>
              <a:rPr lang="en-US" dirty="0"/>
              <a:t>Challenge 1: What data does qtl2 need?</a:t>
            </a:r>
          </a:p>
        </p:txBody>
      </p:sp>
    </p:spTree>
    <p:extLst>
      <p:ext uri="{BB962C8B-B14F-4D97-AF65-F5344CB8AC3E}">
        <p14:creationId xmlns:p14="http://schemas.microsoft.com/office/powerpoint/2010/main" val="184182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in biomedical, agricultural &amp; evolutionary studies</a:t>
            </a:r>
          </a:p>
        </p:txBody>
      </p:sp>
      <p:pic>
        <p:nvPicPr>
          <p:cNvPr id="4" name="Picture 3">
            <a:extLst>
              <a:ext uri="{FF2B5EF4-FFF2-40B4-BE49-F238E27FC236}">
                <a16:creationId xmlns:a16="http://schemas.microsoft.com/office/drawing/2014/main" id="{F74B12E4-C4CF-FC30-119F-D7EDBD1A25B4}"/>
              </a:ext>
            </a:extLst>
          </p:cNvPr>
          <p:cNvPicPr>
            <a:picLocks noChangeAspect="1"/>
          </p:cNvPicPr>
          <p:nvPr/>
        </p:nvPicPr>
        <p:blipFill>
          <a:blip r:embed="rId3"/>
          <a:stretch>
            <a:fillRect/>
          </a:stretch>
        </p:blipFill>
        <p:spPr>
          <a:xfrm>
            <a:off x="174171" y="1774825"/>
            <a:ext cx="3244623" cy="1593850"/>
          </a:xfrm>
          <a:prstGeom prst="rect">
            <a:avLst/>
          </a:prstGeom>
        </p:spPr>
      </p:pic>
      <p:sp>
        <p:nvSpPr>
          <p:cNvPr id="5" name="TextBox 4">
            <a:extLst>
              <a:ext uri="{FF2B5EF4-FFF2-40B4-BE49-F238E27FC236}">
                <a16:creationId xmlns:a16="http://schemas.microsoft.com/office/drawing/2014/main" id="{F68A39E7-BECA-B475-20BE-7249646C4873}"/>
              </a:ext>
            </a:extLst>
          </p:cNvPr>
          <p:cNvSpPr txBox="1"/>
          <p:nvPr/>
        </p:nvSpPr>
        <p:spPr>
          <a:xfrm>
            <a:off x="1320800" y="3218634"/>
            <a:ext cx="2097994" cy="461665"/>
          </a:xfrm>
          <a:prstGeom prst="rect">
            <a:avLst/>
          </a:prstGeom>
          <a:noFill/>
        </p:spPr>
        <p:txBody>
          <a:bodyPr wrap="square" rtlCol="0">
            <a:spAutoFit/>
          </a:bodyPr>
          <a:lstStyle/>
          <a:p>
            <a:r>
              <a:rPr lang="en-US" sz="1200" dirty="0"/>
              <a:t>Diversity Outbred mice</a:t>
            </a:r>
          </a:p>
          <a:p>
            <a:r>
              <a:rPr lang="en-US" sz="1200" dirty="0" err="1"/>
              <a:t>jax.org</a:t>
            </a:r>
            <a:endParaRPr lang="en-US" sz="1200" dirty="0"/>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4"/>
          <a:stretch>
            <a:fillRect/>
          </a:stretch>
        </p:blipFill>
        <p:spPr>
          <a:xfrm>
            <a:off x="3658917" y="1882775"/>
            <a:ext cx="2214832" cy="1485900"/>
          </a:xfrm>
          <a:prstGeom prst="rect">
            <a:avLst/>
          </a:prstGeom>
        </p:spPr>
      </p:pic>
      <p:sp>
        <p:nvSpPr>
          <p:cNvPr id="8" name="TextBox 7">
            <a:extLst>
              <a:ext uri="{FF2B5EF4-FFF2-40B4-BE49-F238E27FC236}">
                <a16:creationId xmlns:a16="http://schemas.microsoft.com/office/drawing/2014/main" id="{F6C41DEE-EABA-2143-9641-7100394B3C7F}"/>
              </a:ext>
            </a:extLst>
          </p:cNvPr>
          <p:cNvSpPr txBox="1"/>
          <p:nvPr/>
        </p:nvSpPr>
        <p:spPr>
          <a:xfrm>
            <a:off x="3644900" y="3370949"/>
            <a:ext cx="2413000" cy="830997"/>
          </a:xfrm>
          <a:prstGeom prst="rect">
            <a:avLst/>
          </a:prstGeom>
          <a:noFill/>
        </p:spPr>
        <p:txBody>
          <a:bodyPr wrap="square" rtlCol="0">
            <a:spAutoFit/>
          </a:bodyPr>
          <a:lstStyle/>
          <a:p>
            <a:r>
              <a:rPr lang="en-US" sz="1200" dirty="0"/>
              <a:t>Zheng 958 maize</a:t>
            </a:r>
          </a:p>
          <a:p>
            <a:r>
              <a:rPr lang="en-US" sz="1200" dirty="0"/>
              <a:t>Li X, Du Y, Guo J and Mao E. Appl Sci 2020, 10. </a:t>
            </a:r>
            <a:r>
              <a:rPr lang="en-US" sz="1200" dirty="0" err="1"/>
              <a:t>researchgate.net</a:t>
            </a:r>
            <a:endParaRPr lang="en-US" sz="1200" dirty="0"/>
          </a:p>
        </p:txBody>
      </p:sp>
      <p:pic>
        <p:nvPicPr>
          <p:cNvPr id="11" name="Picture 10">
            <a:extLst>
              <a:ext uri="{FF2B5EF4-FFF2-40B4-BE49-F238E27FC236}">
                <a16:creationId xmlns:a16="http://schemas.microsoft.com/office/drawing/2014/main" id="{7180240F-BDB6-BDFA-CF16-A1CDC168CA45}"/>
              </a:ext>
            </a:extLst>
          </p:cNvPr>
          <p:cNvPicPr>
            <a:picLocks noChangeAspect="1"/>
          </p:cNvPicPr>
          <p:nvPr/>
        </p:nvPicPr>
        <p:blipFill>
          <a:blip r:embed="rId5"/>
          <a:stretch>
            <a:fillRect/>
          </a:stretch>
        </p:blipFill>
        <p:spPr>
          <a:xfrm>
            <a:off x="6173043" y="1762209"/>
            <a:ext cx="2442589" cy="1622032"/>
          </a:xfrm>
          <a:prstGeom prst="rect">
            <a:avLst/>
          </a:prstGeom>
        </p:spPr>
      </p:pic>
      <p:sp>
        <p:nvSpPr>
          <p:cNvPr id="12" name="TextBox 11">
            <a:extLst>
              <a:ext uri="{FF2B5EF4-FFF2-40B4-BE49-F238E27FC236}">
                <a16:creationId xmlns:a16="http://schemas.microsoft.com/office/drawing/2014/main" id="{05915412-EBEA-4FD1-5FEA-DA82C52C007A}"/>
              </a:ext>
            </a:extLst>
          </p:cNvPr>
          <p:cNvSpPr txBox="1"/>
          <p:nvPr/>
        </p:nvSpPr>
        <p:spPr>
          <a:xfrm>
            <a:off x="6141292" y="3433917"/>
            <a:ext cx="2621708" cy="646331"/>
          </a:xfrm>
          <a:prstGeom prst="rect">
            <a:avLst/>
          </a:prstGeom>
          <a:noFill/>
        </p:spPr>
        <p:txBody>
          <a:bodyPr wrap="square" rtlCol="0">
            <a:spAutoFit/>
          </a:bodyPr>
          <a:lstStyle/>
          <a:p>
            <a:r>
              <a:rPr lang="en-US" sz="1200" dirty="0"/>
              <a:t>The Wild Red Deer of </a:t>
            </a:r>
            <a:r>
              <a:rPr lang="en-US" sz="1200" dirty="0" err="1"/>
              <a:t>Exmoor</a:t>
            </a:r>
            <a:endParaRPr lang="en-US" sz="1200" dirty="0"/>
          </a:p>
          <a:p>
            <a:r>
              <a:rPr lang="en-US" sz="1200" dirty="0"/>
              <a:t>John Shortland</a:t>
            </a:r>
          </a:p>
          <a:p>
            <a:r>
              <a:rPr lang="en-US" sz="1200" dirty="0"/>
              <a:t>Wikimedia Commons</a:t>
            </a:r>
          </a:p>
        </p:txBody>
      </p:sp>
    </p:spTree>
    <p:extLst>
      <p:ext uri="{BB962C8B-B14F-4D97-AF65-F5344CB8AC3E}">
        <p14:creationId xmlns:p14="http://schemas.microsoft.com/office/powerpoint/2010/main" val="91386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143000" y="4495800"/>
            <a:ext cx="5757863" cy="647700"/>
          </a:xfrm>
          <a:prstGeom prst="rect">
            <a:avLst/>
          </a:prstGeom>
          <a:noFill/>
          <a:ln>
            <a:noFill/>
            <a:miter lim="800000"/>
          </a:ln>
        </p:spPr>
        <p:txBody>
          <a:bodyPr vert="horz" lIns="135000" tIns="0" rIns="135000" bIns="0" rtlCol="0" anchor="ctr" anchorCtr="0">
            <a:noAutofit/>
          </a:bodyPr>
          <a:lstStyle>
            <a:lvl1pPr marL="257175" indent="-257175" algn="l" defTabSz="6858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1pPr>
            <a:lvl2pPr marL="557213" indent="-214313" algn="l" defTabSz="685800" rtl="0" eaLnBrk="0" fontAlgn="base" hangingPunct="0">
              <a:lnSpc>
                <a:spcPct val="100000"/>
              </a:lnSpc>
              <a:spcBef>
                <a:spcPct val="20000"/>
              </a:spcBef>
              <a:spcAft>
                <a:spcPct val="0"/>
              </a:spcAft>
              <a:buClrTx/>
              <a:buSzTx/>
              <a:buFont typeface="Arial" pitchFamily="34" charset="0"/>
              <a:buChar char="–"/>
              <a:defRPr kumimoji="0" lang="en-US" altLang="en-US" sz="1050" b="0" i="0" u="none" kern="1200" baseline="0">
                <a:solidFill>
                  <a:schemeClr val="tx1"/>
                </a:solidFill>
                <a:latin typeface="+mn-lt"/>
                <a:ea typeface="+mn-ea"/>
                <a:cs typeface="+mn-cs"/>
              </a:defRPr>
            </a:lvl2pPr>
            <a:lvl3pPr marL="8572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3pPr>
            <a:lvl4pPr marL="12001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900" b="0" i="0" u="none" kern="1200" baseline="0">
                <a:solidFill>
                  <a:schemeClr val="tx1"/>
                </a:solidFill>
                <a:latin typeface="+mn-lt"/>
                <a:ea typeface="+mn-ea"/>
                <a:cs typeface="+mn-cs"/>
              </a:defRPr>
            </a:lvl4pPr>
            <a:lvl5pPr marL="1543050" indent="-171450" algn="l" defTabSz="685800" rtl="0" eaLnBrk="0" fontAlgn="base" hangingPunct="0">
              <a:lnSpc>
                <a:spcPct val="100000"/>
              </a:lnSpc>
              <a:spcBef>
                <a:spcPct val="20000"/>
              </a:spcBef>
              <a:spcAft>
                <a:spcPct val="0"/>
              </a:spcAft>
              <a:buClrTx/>
              <a:buSzTx/>
              <a:buFont typeface="Arial" pitchFamily="34" charset="0"/>
              <a:buChar char="»"/>
              <a:defRPr kumimoji="0" lang="en-US" altLang="en-US" sz="825" b="0" i="0" u="none"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indent="0" eaLnBrk="1" hangingPunct="1">
              <a:spcBef>
                <a:spcPct val="0"/>
              </a:spcBef>
              <a:spcAft>
                <a:spcPts val="450"/>
              </a:spcAft>
              <a:buNone/>
            </a:pPr>
            <a:r>
              <a:rPr lang="en-US" sz="800" b="0" i="0" dirty="0">
                <a:solidFill>
                  <a:srgbClr val="2A2A2A"/>
                </a:solidFill>
                <a:effectLst/>
                <a:latin typeface="Source Sans Pro" panose="020B0503030403020204" pitchFamily="34" charset="0"/>
              </a:rPr>
              <a:t>Svenson KL, </a:t>
            </a:r>
            <a:r>
              <a:rPr lang="en-US" sz="800" b="0" i="0" dirty="0" err="1">
                <a:solidFill>
                  <a:srgbClr val="2A2A2A"/>
                </a:solidFill>
                <a:effectLst/>
                <a:latin typeface="Source Sans Pro" panose="020B0503030403020204" pitchFamily="34" charset="0"/>
              </a:rPr>
              <a:t>Gatti</a:t>
            </a:r>
            <a:r>
              <a:rPr lang="en-US" sz="800" b="0" i="0" dirty="0">
                <a:solidFill>
                  <a:srgbClr val="2A2A2A"/>
                </a:solidFill>
                <a:effectLst/>
                <a:latin typeface="Source Sans Pro" panose="020B0503030403020204" pitchFamily="34" charset="0"/>
              </a:rPr>
              <a:t> DM, </a:t>
            </a:r>
            <a:r>
              <a:rPr lang="en-US" sz="800" b="0" i="0" dirty="0" err="1">
                <a:solidFill>
                  <a:srgbClr val="2A2A2A"/>
                </a:solidFill>
                <a:effectLst/>
                <a:latin typeface="Source Sans Pro" panose="020B0503030403020204" pitchFamily="34" charset="0"/>
              </a:rPr>
              <a:t>Valdar</a:t>
            </a:r>
            <a:r>
              <a:rPr lang="en-US" sz="800" b="0" i="0" dirty="0">
                <a:solidFill>
                  <a:srgbClr val="2A2A2A"/>
                </a:solidFill>
                <a:effectLst/>
                <a:latin typeface="Source Sans Pro" panose="020B0503030403020204" pitchFamily="34" charset="0"/>
              </a:rPr>
              <a:t> W, et al. High-Resolution Genetic Mapping Using the Mouse Diversity Outbred Population, </a:t>
            </a:r>
            <a:r>
              <a:rPr lang="en-US" sz="800" b="0" i="1" dirty="0">
                <a:solidFill>
                  <a:srgbClr val="2A2A2A"/>
                </a:solidFill>
                <a:effectLst/>
                <a:latin typeface="Source Sans Pro" panose="020B0503030403020204" pitchFamily="34" charset="0"/>
              </a:rPr>
              <a:t>Genetics</a:t>
            </a:r>
            <a:r>
              <a:rPr lang="en-US" sz="800" b="0" i="0" dirty="0">
                <a:solidFill>
                  <a:srgbClr val="2A2A2A"/>
                </a:solidFill>
                <a:effectLst/>
                <a:latin typeface="Source Sans Pro" panose="020B0503030403020204" pitchFamily="34" charset="0"/>
              </a:rPr>
              <a:t>, Volume 190, Issue 2, 1 February 2012, Pages 437–447, </a:t>
            </a:r>
            <a:r>
              <a:rPr lang="en-US" sz="800" b="0" i="0" u="none" strike="noStrike" dirty="0">
                <a:solidFill>
                  <a:srgbClr val="006FB7"/>
                </a:solidFill>
                <a:effectLst/>
                <a:latin typeface="Source Sans Pro" panose="020B0503030403020204" pitchFamily="34" charset="0"/>
                <a:hlinkClick r:id="rId3"/>
              </a:rPr>
              <a:t>https://doi.org/10.1534/genetics.111.132597</a:t>
            </a:r>
            <a:endParaRPr lang="en-US" altLang="en-US" sz="800" dirty="0">
              <a:solidFill>
                <a:srgbClr val="333333"/>
              </a:solidFill>
            </a:endParaRPr>
          </a:p>
        </p:txBody>
      </p:sp>
      <p:sp>
        <p:nvSpPr>
          <p:cNvPr id="5123" name="Title 1"/>
          <p:cNvSpPr>
            <a:spLocks noGrp="1"/>
          </p:cNvSpPr>
          <p:nvPr>
            <p:ph type="title"/>
          </p:nvPr>
        </p:nvSpPr>
        <p:spPr>
          <a:xfrm>
            <a:off x="1485900" y="319088"/>
            <a:ext cx="4581525" cy="459581"/>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6  </a:t>
            </a:r>
            <a:r>
              <a:rPr lang="en-US" altLang="en-US" b="0" dirty="0"/>
              <a:t>Change in plasma cholesterol has a significant QTL on chromosome 3.</a:t>
            </a:r>
          </a:p>
        </p:txBody>
      </p:sp>
      <p:pic>
        <p:nvPicPr>
          <p:cNvPr id="5124" name="Picture 4" descr="Oxford University Press"/>
          <p:cNvPicPr>
            <a:picLocks noChangeAspect="1"/>
          </p:cNvPicPr>
          <p:nvPr/>
        </p:nvPicPr>
        <p:blipFill>
          <a:blip r:embed="rId4"/>
          <a:stretch>
            <a:fillRect/>
          </a:stretch>
        </p:blipFill>
        <p:spPr>
          <a:xfrm>
            <a:off x="7071121" y="4720829"/>
            <a:ext cx="794147" cy="183356"/>
          </a:xfrm>
          <a:prstGeom prst="rect">
            <a:avLst/>
          </a:prstGeom>
          <a:noFill/>
          <a:ln>
            <a:noFill/>
            <a:miter lim="800000"/>
          </a:ln>
        </p:spPr>
      </p:pic>
      <p:pic>
        <p:nvPicPr>
          <p:cNvPr id="5125" name="New picture"/>
          <p:cNvPicPr/>
          <p:nvPr/>
        </p:nvPicPr>
        <p:blipFill>
          <a:blip r:embed="rId5"/>
          <a:stretch>
            <a:fillRect/>
          </a:stretch>
        </p:blipFill>
        <p:spPr>
          <a:xfrm>
            <a:off x="3648075" y="1028700"/>
            <a:ext cx="1851861" cy="3343275"/>
          </a:xfrm>
          <a:prstGeom prst="rect">
            <a:avLst/>
          </a:prstGeom>
        </p:spPr>
      </p:pic>
      <p:pic>
        <p:nvPicPr>
          <p:cNvPr id="2" name="Picture 1">
            <a:extLst>
              <a:ext uri="{FF2B5EF4-FFF2-40B4-BE49-F238E27FC236}">
                <a16:creationId xmlns:a16="http://schemas.microsoft.com/office/drawing/2014/main" id="{BA08308A-9C33-7F50-506E-42910A8AAC44}"/>
              </a:ext>
            </a:extLst>
          </p:cNvPr>
          <p:cNvPicPr>
            <a:picLocks noChangeAspect="1"/>
          </p:cNvPicPr>
          <p:nvPr/>
        </p:nvPicPr>
        <p:blipFill>
          <a:blip r:embed="rId6"/>
          <a:stretch>
            <a:fillRect/>
          </a:stretch>
        </p:blipFill>
        <p:spPr>
          <a:xfrm>
            <a:off x="5845882" y="319088"/>
            <a:ext cx="3244623" cy="1593850"/>
          </a:xfrm>
          <a:prstGeom prst="rect">
            <a:avLst/>
          </a:prstGeom>
        </p:spPr>
      </p:pic>
      <p:sp>
        <p:nvSpPr>
          <p:cNvPr id="5" name="TextBox 4">
            <a:extLst>
              <a:ext uri="{FF2B5EF4-FFF2-40B4-BE49-F238E27FC236}">
                <a16:creationId xmlns:a16="http://schemas.microsoft.com/office/drawing/2014/main" id="{9C91C05B-8625-6536-C045-5B9A0779782C}"/>
              </a:ext>
            </a:extLst>
          </p:cNvPr>
          <p:cNvSpPr txBox="1"/>
          <p:nvPr/>
        </p:nvSpPr>
        <p:spPr>
          <a:xfrm>
            <a:off x="53495" y="1762897"/>
            <a:ext cx="3637313" cy="715581"/>
          </a:xfrm>
          <a:prstGeom prst="rect">
            <a:avLst/>
          </a:prstGeom>
          <a:noFill/>
        </p:spPr>
        <p:txBody>
          <a:bodyPr wrap="square" rtlCol="0">
            <a:spAutoFit/>
          </a:bodyPr>
          <a:lstStyle/>
          <a:p>
            <a:r>
              <a:rPr lang="en-US" dirty="0"/>
              <a:t>QTL mapping in biomedicine aims</a:t>
            </a:r>
          </a:p>
          <a:p>
            <a:r>
              <a:rPr lang="en-US" dirty="0"/>
              <a:t>to identify causal genes for</a:t>
            </a:r>
          </a:p>
          <a:p>
            <a:r>
              <a:rPr lang="en-US" dirty="0"/>
              <a:t>quantitative traits like cholesterol levels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dirty="0">
              <a:solidFill>
                <a:srgbClr val="222222"/>
              </a:solidFill>
              <a:latin typeface="-apple-system"/>
            </a:endParaRPr>
          </a:p>
          <a:p>
            <a:endParaRPr lang="en-US" b="0" i="0" dirty="0">
              <a:solidFill>
                <a:srgbClr val="222222"/>
              </a:solidFill>
              <a:effectLst/>
              <a:latin typeface="-apple-system"/>
            </a:endParaRPr>
          </a:p>
          <a:p>
            <a:endParaRPr lang="en-US" b="0" i="0" dirty="0">
              <a:solidFill>
                <a:srgbClr val="222222"/>
              </a:solidFill>
              <a:effectLst/>
              <a:latin typeface="-apple-system"/>
            </a:endParaRPr>
          </a:p>
          <a:p>
            <a:r>
              <a:rPr lang="en-US" sz="2000" b="0" i="0" dirty="0">
                <a:solidFill>
                  <a:srgbClr val="222222"/>
                </a:solidFill>
                <a:effectLst/>
                <a:latin typeface="-apple-system"/>
              </a:rPr>
              <a:t>Yang, J., Liu, Z., Chen, Q. </a:t>
            </a:r>
            <a:r>
              <a:rPr lang="en-US" sz="2000" b="0" i="1" dirty="0">
                <a:solidFill>
                  <a:srgbClr val="222222"/>
                </a:solidFill>
                <a:effectLst/>
                <a:latin typeface="-apple-system"/>
              </a:rPr>
              <a:t>et al.</a:t>
            </a:r>
            <a:r>
              <a:rPr lang="en-US" sz="2000" b="0" i="0" dirty="0">
                <a:solidFill>
                  <a:srgbClr val="222222"/>
                </a:solidFill>
                <a:effectLst/>
                <a:latin typeface="-apple-system"/>
              </a:rPr>
              <a:t> Mapping of QTL for Grain Yield Components Based on a DH Population in Maize. </a:t>
            </a:r>
            <a:r>
              <a:rPr lang="en-US" sz="2000" b="0" i="1" dirty="0">
                <a:solidFill>
                  <a:srgbClr val="222222"/>
                </a:solidFill>
                <a:effectLst/>
                <a:latin typeface="-apple-system"/>
              </a:rPr>
              <a:t>Sci Rep</a:t>
            </a:r>
            <a:r>
              <a:rPr lang="en-US" sz="2000" b="0" i="0" dirty="0">
                <a:solidFill>
                  <a:srgbClr val="222222"/>
                </a:solidFill>
                <a:effectLst/>
                <a:latin typeface="-apple-system"/>
              </a:rPr>
              <a:t> </a:t>
            </a:r>
            <a:r>
              <a:rPr lang="en-US" sz="2000" b="1" i="0" dirty="0">
                <a:solidFill>
                  <a:srgbClr val="222222"/>
                </a:solidFill>
                <a:effectLst/>
                <a:latin typeface="-apple-system"/>
              </a:rPr>
              <a:t>10</a:t>
            </a:r>
            <a:r>
              <a:rPr lang="en-US" sz="2000" b="0" i="0" dirty="0">
                <a:solidFill>
                  <a:srgbClr val="222222"/>
                </a:solidFill>
                <a:effectLst/>
                <a:latin typeface="-apple-system"/>
              </a:rPr>
              <a:t>, 7086 (2020).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QTL mapping in agriculture aids</a:t>
            </a:r>
          </a:p>
          <a:p>
            <a:r>
              <a:rPr lang="en-US" dirty="0"/>
              <a:t>crop selection and improvement</a:t>
            </a:r>
          </a:p>
        </p:txBody>
      </p:sp>
      <p:pic>
        <p:nvPicPr>
          <p:cNvPr id="7" name="Picture 6">
            <a:extLst>
              <a:ext uri="{FF2B5EF4-FFF2-40B4-BE49-F238E27FC236}">
                <a16:creationId xmlns:a16="http://schemas.microsoft.com/office/drawing/2014/main" id="{4699FAE1-70AF-7634-5D79-0A22D205CBA8}"/>
              </a:ext>
            </a:extLst>
          </p:cNvPr>
          <p:cNvPicPr>
            <a:picLocks noChangeAspect="1"/>
          </p:cNvPicPr>
          <p:nvPr/>
        </p:nvPicPr>
        <p:blipFill>
          <a:blip r:embed="rId3"/>
          <a:stretch>
            <a:fillRect/>
          </a:stretch>
        </p:blipFill>
        <p:spPr>
          <a:xfrm>
            <a:off x="6685366" y="150420"/>
            <a:ext cx="2214832" cy="1485900"/>
          </a:xfrm>
          <a:prstGeom prst="rect">
            <a:avLst/>
          </a:prstGeom>
        </p:spPr>
      </p:pic>
    </p:spTree>
    <p:extLst>
      <p:ext uri="{BB962C8B-B14F-4D97-AF65-F5344CB8AC3E}">
        <p14:creationId xmlns:p14="http://schemas.microsoft.com/office/powerpoint/2010/main" val="170642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4684A4-22EC-6EC3-24D2-F06DABBDFABA}"/>
              </a:ext>
            </a:extLst>
          </p:cNvPr>
          <p:cNvSpPr>
            <a:spLocks noGrp="1"/>
          </p:cNvSpPr>
          <p:nvPr>
            <p:ph type="body" sz="quarter" idx="13"/>
          </p:nvPr>
        </p:nvSpPr>
        <p:spPr/>
        <p:txBody>
          <a:bodyPr/>
          <a:lstStyle/>
          <a:p>
            <a:endParaRPr lang="en-US" b="0" i="0" dirty="0">
              <a:solidFill>
                <a:srgbClr val="222222"/>
              </a:solidFill>
              <a:effectLst/>
              <a:latin typeface="-apple-system"/>
            </a:endParaRPr>
          </a:p>
          <a:p>
            <a:endParaRPr lang="en-US" b="0" i="0" dirty="0">
              <a:solidFill>
                <a:srgbClr val="212121"/>
              </a:solidFill>
              <a:effectLst/>
              <a:latin typeface="system-ui"/>
            </a:endParaRPr>
          </a:p>
          <a:p>
            <a:endParaRPr lang="en-US" dirty="0">
              <a:solidFill>
                <a:srgbClr val="212121"/>
              </a:solidFill>
              <a:latin typeface="system-ui"/>
            </a:endParaRPr>
          </a:p>
          <a:p>
            <a:endParaRPr lang="en-US" b="0" i="0" dirty="0">
              <a:solidFill>
                <a:srgbClr val="212121"/>
              </a:solidFill>
              <a:effectLst/>
              <a:latin typeface="system-ui"/>
            </a:endParaRPr>
          </a:p>
          <a:p>
            <a:r>
              <a:rPr lang="en-US" sz="2000" b="0" i="0" dirty="0">
                <a:solidFill>
                  <a:srgbClr val="212121"/>
                </a:solidFill>
                <a:effectLst/>
                <a:latin typeface="system-ui"/>
              </a:rPr>
              <a:t>Slate J, Visscher PM, MacGregor S, Stevens D, Tate ML, Pemberton JM. A genome scan for quantitative trait loci in a wild population of red deer (Cervus elaphus). Genetics. 2002 Dec;162(4):1863-73. </a:t>
            </a:r>
            <a:endParaRPr lang="en-US" sz="2000" dirty="0"/>
          </a:p>
        </p:txBody>
      </p:sp>
      <p:sp>
        <p:nvSpPr>
          <p:cNvPr id="2" name="Text Placeholder 1">
            <a:extLst>
              <a:ext uri="{FF2B5EF4-FFF2-40B4-BE49-F238E27FC236}">
                <a16:creationId xmlns:a16="http://schemas.microsoft.com/office/drawing/2014/main" id="{C6473EB8-4EEC-12E8-4858-C5A7A4D43ED8}"/>
              </a:ext>
            </a:extLst>
          </p:cNvPr>
          <p:cNvSpPr>
            <a:spLocks noGrp="1"/>
          </p:cNvSpPr>
          <p:nvPr>
            <p:ph type="body" sz="quarter" idx="10"/>
          </p:nvPr>
        </p:nvSpPr>
        <p:spPr/>
        <p:txBody>
          <a:bodyPr/>
          <a:lstStyle/>
          <a:p>
            <a:r>
              <a:rPr lang="en-US" dirty="0"/>
              <a:t>Mapping birth weight in a </a:t>
            </a:r>
          </a:p>
          <a:p>
            <a:r>
              <a:rPr lang="en-US" dirty="0"/>
              <a:t>natural population sheds light</a:t>
            </a:r>
          </a:p>
          <a:p>
            <a:r>
              <a:rPr lang="en-US" dirty="0"/>
              <a:t>on natural selection</a:t>
            </a:r>
          </a:p>
        </p:txBody>
      </p:sp>
      <p:pic>
        <p:nvPicPr>
          <p:cNvPr id="3" name="Picture 2">
            <a:extLst>
              <a:ext uri="{FF2B5EF4-FFF2-40B4-BE49-F238E27FC236}">
                <a16:creationId xmlns:a16="http://schemas.microsoft.com/office/drawing/2014/main" id="{FC76EBF7-7186-66CB-8B1B-E792AFD70AC6}"/>
              </a:ext>
            </a:extLst>
          </p:cNvPr>
          <p:cNvPicPr>
            <a:picLocks noChangeAspect="1"/>
          </p:cNvPicPr>
          <p:nvPr/>
        </p:nvPicPr>
        <p:blipFill>
          <a:blip r:embed="rId3"/>
          <a:stretch>
            <a:fillRect/>
          </a:stretch>
        </p:blipFill>
        <p:spPr>
          <a:xfrm>
            <a:off x="6650335" y="219172"/>
            <a:ext cx="2442589" cy="1622032"/>
          </a:xfrm>
          <a:prstGeom prst="rect">
            <a:avLst/>
          </a:prstGeom>
        </p:spPr>
      </p:pic>
    </p:spTree>
    <p:extLst>
      <p:ext uri="{BB962C8B-B14F-4D97-AF65-F5344CB8AC3E}">
        <p14:creationId xmlns:p14="http://schemas.microsoft.com/office/powerpoint/2010/main" val="269110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Human studies - expensive, lack environmental control, confounded </a:t>
            </a:r>
          </a:p>
        </p:txBody>
      </p:sp>
      <p:pic>
        <p:nvPicPr>
          <p:cNvPr id="5" name="Picture 4" descr="A graph of different colored dots&#10;&#10;Description automatically generated with medium confidence">
            <a:extLst>
              <a:ext uri="{FF2B5EF4-FFF2-40B4-BE49-F238E27FC236}">
                <a16:creationId xmlns:a16="http://schemas.microsoft.com/office/drawing/2014/main" id="{97226D77-8E26-8A29-F22E-01E545213260}"/>
              </a:ext>
            </a:extLst>
          </p:cNvPr>
          <p:cNvPicPr>
            <a:picLocks noChangeAspect="1"/>
          </p:cNvPicPr>
          <p:nvPr/>
        </p:nvPicPr>
        <p:blipFill>
          <a:blip r:embed="rId3"/>
          <a:stretch>
            <a:fillRect/>
          </a:stretch>
        </p:blipFill>
        <p:spPr>
          <a:xfrm>
            <a:off x="2662863" y="1267458"/>
            <a:ext cx="3818274" cy="3228096"/>
          </a:xfrm>
          <a:prstGeom prst="rect">
            <a:avLst/>
          </a:prstGeom>
        </p:spPr>
      </p:pic>
      <p:sp>
        <p:nvSpPr>
          <p:cNvPr id="6" name="TextBox 5">
            <a:extLst>
              <a:ext uri="{FF2B5EF4-FFF2-40B4-BE49-F238E27FC236}">
                <a16:creationId xmlns:a16="http://schemas.microsoft.com/office/drawing/2014/main" id="{C4EA8216-E122-18DA-5A62-6E1572A239BA}"/>
              </a:ext>
            </a:extLst>
          </p:cNvPr>
          <p:cNvSpPr txBox="1"/>
          <p:nvPr/>
        </p:nvSpPr>
        <p:spPr>
          <a:xfrm>
            <a:off x="68311" y="4569442"/>
            <a:ext cx="9009711" cy="584775"/>
          </a:xfrm>
          <a:prstGeom prst="rect">
            <a:avLst/>
          </a:prstGeom>
          <a:noFill/>
        </p:spPr>
        <p:txBody>
          <a:bodyPr wrap="none" rtlCol="0">
            <a:spAutoFit/>
          </a:bodyPr>
          <a:lstStyle/>
          <a:p>
            <a:r>
              <a:rPr lang="en-US" sz="1600" b="0" i="0" dirty="0">
                <a:solidFill>
                  <a:srgbClr val="222222"/>
                </a:solidFill>
                <a:effectLst/>
                <a:latin typeface="-apple-system"/>
              </a:rPr>
              <a:t>Oliva, M., </a:t>
            </a:r>
            <a:r>
              <a:rPr lang="en-US" sz="1600" b="0" i="0" dirty="0" err="1">
                <a:solidFill>
                  <a:srgbClr val="222222"/>
                </a:solidFill>
                <a:effectLst/>
                <a:latin typeface="-apple-system"/>
              </a:rPr>
              <a:t>Demanelis</a:t>
            </a:r>
            <a:r>
              <a:rPr lang="en-US" sz="1600" b="0" i="0" dirty="0">
                <a:solidFill>
                  <a:srgbClr val="222222"/>
                </a:solidFill>
                <a:effectLst/>
                <a:latin typeface="-apple-system"/>
              </a:rPr>
              <a:t>, K., Lu, Y. </a:t>
            </a:r>
            <a:r>
              <a:rPr lang="en-US" sz="1600" b="0" i="1" dirty="0">
                <a:solidFill>
                  <a:srgbClr val="222222"/>
                </a:solidFill>
                <a:effectLst/>
                <a:latin typeface="-apple-system"/>
              </a:rPr>
              <a:t>et al.</a:t>
            </a:r>
            <a:r>
              <a:rPr lang="en-US" sz="1600" b="0" i="0" dirty="0">
                <a:solidFill>
                  <a:srgbClr val="222222"/>
                </a:solidFill>
                <a:effectLst/>
                <a:latin typeface="-apple-system"/>
              </a:rPr>
              <a:t> DNA methylation QTL mapping across diverse human tissues provides </a:t>
            </a:r>
          </a:p>
          <a:p>
            <a:r>
              <a:rPr lang="en-US" sz="1600" b="0" i="0" dirty="0">
                <a:solidFill>
                  <a:srgbClr val="222222"/>
                </a:solidFill>
                <a:effectLst/>
                <a:latin typeface="-apple-system"/>
              </a:rPr>
              <a:t>molecular links between genetic variation and complex traits. </a:t>
            </a:r>
            <a:r>
              <a:rPr lang="en-US" sz="1600" b="0" i="1" dirty="0">
                <a:solidFill>
                  <a:srgbClr val="222222"/>
                </a:solidFill>
                <a:effectLst/>
                <a:latin typeface="-apple-system"/>
              </a:rPr>
              <a:t>Nat Genet</a:t>
            </a:r>
            <a:r>
              <a:rPr lang="en-US" sz="1600" b="0" i="0" dirty="0">
                <a:solidFill>
                  <a:srgbClr val="222222"/>
                </a:solidFill>
                <a:effectLst/>
                <a:latin typeface="-apple-system"/>
              </a:rPr>
              <a:t> </a:t>
            </a:r>
            <a:r>
              <a:rPr lang="en-US" sz="1600" b="1" i="0" dirty="0">
                <a:solidFill>
                  <a:srgbClr val="222222"/>
                </a:solidFill>
                <a:effectLst/>
                <a:latin typeface="-apple-system"/>
              </a:rPr>
              <a:t>55</a:t>
            </a:r>
            <a:r>
              <a:rPr lang="en-US" sz="1600" b="0" i="0" dirty="0">
                <a:solidFill>
                  <a:srgbClr val="222222"/>
                </a:solidFill>
                <a:effectLst/>
                <a:latin typeface="-apple-system"/>
              </a:rPr>
              <a:t>, 112–122 (2023)</a:t>
            </a:r>
            <a:endParaRPr lang="en-US" sz="1600" dirty="0"/>
          </a:p>
        </p:txBody>
      </p:sp>
    </p:spTree>
    <p:extLst>
      <p:ext uri="{BB962C8B-B14F-4D97-AF65-F5344CB8AC3E}">
        <p14:creationId xmlns:p14="http://schemas.microsoft.com/office/powerpoint/2010/main" val="312608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82E1B-4E26-A835-08EE-FFB97D7F5B78}"/>
              </a:ext>
            </a:extLst>
          </p:cNvPr>
          <p:cNvSpPr>
            <a:spLocks noGrp="1"/>
          </p:cNvSpPr>
          <p:nvPr>
            <p:ph type="body" sz="quarter" idx="10"/>
          </p:nvPr>
        </p:nvSpPr>
        <p:spPr>
          <a:xfrm>
            <a:off x="243802" y="283873"/>
            <a:ext cx="8900198" cy="472679"/>
          </a:xfrm>
        </p:spPr>
        <p:txBody>
          <a:bodyPr/>
          <a:lstStyle/>
          <a:p>
            <a:r>
              <a:rPr lang="en-US" dirty="0"/>
              <a:t>Confounding by population </a:t>
            </a:r>
          </a:p>
          <a:p>
            <a:r>
              <a:rPr lang="en-US" dirty="0"/>
              <a:t>structure</a:t>
            </a:r>
          </a:p>
        </p:txBody>
      </p:sp>
      <p:pic>
        <p:nvPicPr>
          <p:cNvPr id="4" name="Picture 3" descr="A screenshot of a phone&#10;&#10;Description automatically generated">
            <a:extLst>
              <a:ext uri="{FF2B5EF4-FFF2-40B4-BE49-F238E27FC236}">
                <a16:creationId xmlns:a16="http://schemas.microsoft.com/office/drawing/2014/main" id="{53A66D5B-D3CA-DF91-AEA6-96ACEF8109E7}"/>
              </a:ext>
            </a:extLst>
          </p:cNvPr>
          <p:cNvPicPr>
            <a:picLocks noChangeAspect="1"/>
          </p:cNvPicPr>
          <p:nvPr/>
        </p:nvPicPr>
        <p:blipFill>
          <a:blip r:embed="rId3"/>
          <a:stretch>
            <a:fillRect/>
          </a:stretch>
        </p:blipFill>
        <p:spPr>
          <a:xfrm>
            <a:off x="1143000" y="1682750"/>
            <a:ext cx="6680200" cy="2260600"/>
          </a:xfrm>
          <a:prstGeom prst="rect">
            <a:avLst/>
          </a:prstGeom>
        </p:spPr>
      </p:pic>
      <p:pic>
        <p:nvPicPr>
          <p:cNvPr id="10" name="Picture 9" descr="A map of land with a green and brown area&#10;&#10;Description automatically generated with medium confidence">
            <a:extLst>
              <a:ext uri="{FF2B5EF4-FFF2-40B4-BE49-F238E27FC236}">
                <a16:creationId xmlns:a16="http://schemas.microsoft.com/office/drawing/2014/main" id="{0BA4124E-E6F7-C295-E5A1-61553F0ADD7C}"/>
              </a:ext>
            </a:extLst>
          </p:cNvPr>
          <p:cNvPicPr>
            <a:picLocks noChangeAspect="1"/>
          </p:cNvPicPr>
          <p:nvPr/>
        </p:nvPicPr>
        <p:blipFill>
          <a:blip r:embed="rId4"/>
          <a:stretch>
            <a:fillRect/>
          </a:stretch>
        </p:blipFill>
        <p:spPr>
          <a:xfrm>
            <a:off x="7157800" y="215652"/>
            <a:ext cx="1733649" cy="1204304"/>
          </a:xfrm>
          <a:prstGeom prst="rect">
            <a:avLst/>
          </a:prstGeom>
        </p:spPr>
      </p:pic>
    </p:spTree>
    <p:extLst>
      <p:ext uri="{BB962C8B-B14F-4D97-AF65-F5344CB8AC3E}">
        <p14:creationId xmlns:p14="http://schemas.microsoft.com/office/powerpoint/2010/main" val="61830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EA8216-E122-18DA-5A62-6E1572A239BA}"/>
              </a:ext>
            </a:extLst>
          </p:cNvPr>
          <p:cNvSpPr txBox="1"/>
          <p:nvPr/>
        </p:nvSpPr>
        <p:spPr>
          <a:xfrm>
            <a:off x="2203232" y="4843418"/>
            <a:ext cx="6151059" cy="300082"/>
          </a:xfrm>
          <a:prstGeom prst="rect">
            <a:avLst/>
          </a:prstGeom>
          <a:noFill/>
        </p:spPr>
        <p:txBody>
          <a:bodyPr wrap="square" rtlCol="0">
            <a:spAutoFit/>
          </a:bodyPr>
          <a:lstStyle/>
          <a:p>
            <a:r>
              <a:rPr lang="en-US" i="0" dirty="0">
                <a:effectLst/>
                <a:latin typeface="-apple-system"/>
                <a:hlinkClick r:id="rId3"/>
              </a:rPr>
              <a:t>R/qtl2: high-dimensional data and multi-parent populations</a:t>
            </a:r>
            <a:r>
              <a:rPr lang="en-US" i="0" dirty="0">
                <a:effectLst/>
                <a:latin typeface="-apple-system"/>
              </a:rPr>
              <a:t>. </a:t>
            </a:r>
            <a:r>
              <a:rPr lang="en-US" i="0" dirty="0" err="1">
                <a:effectLst/>
                <a:latin typeface="-apple-system"/>
              </a:rPr>
              <a:t>kbroman.org</a:t>
            </a:r>
            <a:r>
              <a:rPr lang="en-US" i="0" dirty="0">
                <a:effectLst/>
                <a:latin typeface="-apple-system"/>
              </a:rPr>
              <a:t>/</a:t>
            </a:r>
            <a:r>
              <a:rPr lang="en-US" i="0" dirty="0" err="1">
                <a:effectLst/>
                <a:latin typeface="-apple-system"/>
              </a:rPr>
              <a:t>talks.html</a:t>
            </a:r>
            <a:endParaRPr lang="en-US" dirty="0"/>
          </a:p>
        </p:txBody>
      </p:sp>
      <p:pic>
        <p:nvPicPr>
          <p:cNvPr id="4" name="Picture 3">
            <a:extLst>
              <a:ext uri="{FF2B5EF4-FFF2-40B4-BE49-F238E27FC236}">
                <a16:creationId xmlns:a16="http://schemas.microsoft.com/office/drawing/2014/main" id="{C781B82B-6B43-F711-28DB-E4E1E9C41E09}"/>
              </a:ext>
            </a:extLst>
          </p:cNvPr>
          <p:cNvPicPr>
            <a:picLocks noChangeAspect="1"/>
          </p:cNvPicPr>
          <p:nvPr/>
        </p:nvPicPr>
        <p:blipFill>
          <a:blip r:embed="rId4"/>
          <a:stretch>
            <a:fillRect/>
          </a:stretch>
        </p:blipFill>
        <p:spPr>
          <a:xfrm>
            <a:off x="581891" y="819330"/>
            <a:ext cx="7552706" cy="4119657"/>
          </a:xfrm>
          <a:prstGeom prst="rect">
            <a:avLst/>
          </a:prstGeom>
        </p:spPr>
      </p:pic>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Two or more strains that differ genetically</a:t>
            </a:r>
          </a:p>
        </p:txBody>
      </p:sp>
      <p:cxnSp>
        <p:nvCxnSpPr>
          <p:cNvPr id="13" name="Straight Connector 12">
            <a:extLst>
              <a:ext uri="{FF2B5EF4-FFF2-40B4-BE49-F238E27FC236}">
                <a16:creationId xmlns:a16="http://schemas.microsoft.com/office/drawing/2014/main" id="{D5F66916-99EB-CA83-503D-A158EECA8810}"/>
              </a:ext>
            </a:extLst>
          </p:cNvPr>
          <p:cNvCxnSpPr/>
          <p:nvPr/>
        </p:nvCxnSpPr>
        <p:spPr>
          <a:xfrm flipH="1">
            <a:off x="7457704" y="4180114"/>
            <a:ext cx="581891" cy="0"/>
          </a:xfrm>
          <a:prstGeom prst="line">
            <a:avLst/>
          </a:prstGeom>
          <a:ln w="444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DA0CA-FCE8-BB71-2078-498FBAA7F00E}"/>
              </a:ext>
            </a:extLst>
          </p:cNvPr>
          <p:cNvSpPr txBox="1"/>
          <p:nvPr/>
        </p:nvSpPr>
        <p:spPr>
          <a:xfrm>
            <a:off x="7992100" y="4001985"/>
            <a:ext cx="867545" cy="300082"/>
          </a:xfrm>
          <a:prstGeom prst="rect">
            <a:avLst/>
          </a:prstGeom>
          <a:noFill/>
        </p:spPr>
        <p:txBody>
          <a:bodyPr wrap="none" rtlCol="0">
            <a:spAutoFit/>
          </a:bodyPr>
          <a:lstStyle/>
          <a:p>
            <a:r>
              <a:rPr lang="en-US" dirty="0"/>
              <a:t>a marker</a:t>
            </a:r>
          </a:p>
        </p:txBody>
      </p:sp>
    </p:spTree>
    <p:extLst>
      <p:ext uri="{BB962C8B-B14F-4D97-AF65-F5344CB8AC3E}">
        <p14:creationId xmlns:p14="http://schemas.microsoft.com/office/powerpoint/2010/main" val="42067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4CDA25E-BC43-839E-0F6D-F33BE15B2C4A}"/>
              </a:ext>
            </a:extLst>
          </p:cNvPr>
          <p:cNvSpPr>
            <a:spLocks noGrp="1"/>
          </p:cNvSpPr>
          <p:nvPr>
            <p:ph type="body" sz="quarter" idx="10"/>
          </p:nvPr>
        </p:nvSpPr>
        <p:spPr/>
        <p:txBody>
          <a:bodyPr/>
          <a:lstStyle/>
          <a:p>
            <a:r>
              <a:rPr lang="en-US" dirty="0"/>
              <a:t>Mapping workflow</a:t>
            </a:r>
          </a:p>
        </p:txBody>
      </p:sp>
      <p:pic>
        <p:nvPicPr>
          <p:cNvPr id="3" name="Picture 2" descr="A diagram of a scientific experiment&#10;&#10;Description automatically generated">
            <a:extLst>
              <a:ext uri="{FF2B5EF4-FFF2-40B4-BE49-F238E27FC236}">
                <a16:creationId xmlns:a16="http://schemas.microsoft.com/office/drawing/2014/main" id="{8CA52D43-8399-B07D-254A-03FF645DD2BB}"/>
              </a:ext>
            </a:extLst>
          </p:cNvPr>
          <p:cNvPicPr>
            <a:picLocks noChangeAspect="1"/>
          </p:cNvPicPr>
          <p:nvPr/>
        </p:nvPicPr>
        <p:blipFill>
          <a:blip r:embed="rId3"/>
          <a:stretch>
            <a:fillRect/>
          </a:stretch>
        </p:blipFill>
        <p:spPr>
          <a:xfrm>
            <a:off x="4129164" y="53624"/>
            <a:ext cx="3640193" cy="5143500"/>
          </a:xfrm>
          <a:prstGeom prst="rect">
            <a:avLst/>
          </a:prstGeom>
        </p:spPr>
      </p:pic>
    </p:spTree>
    <p:extLst>
      <p:ext uri="{BB962C8B-B14F-4D97-AF65-F5344CB8AC3E}">
        <p14:creationId xmlns:p14="http://schemas.microsoft.com/office/powerpoint/2010/main" val="581295438"/>
      </p:ext>
    </p:extLst>
  </p:cSld>
  <p:clrMapOvr>
    <a:masterClrMapping/>
  </p:clrMapOvr>
</p:sld>
</file>

<file path=ppt/theme/theme1.xml><?xml version="1.0" encoding="utf-8"?>
<a:theme xmlns:a="http://schemas.openxmlformats.org/drawingml/2006/main" name="JAX 16x9 Templat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F769A439-AB4A-7E46-8E26-7EF5495D329C}"/>
    </a:ext>
  </a:extLst>
</a:theme>
</file>

<file path=ppt/theme/theme2.xml><?xml version="1.0" encoding="utf-8"?>
<a:theme xmlns:a="http://schemas.openxmlformats.org/drawingml/2006/main" name="Alternate 16x9 Title Slide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3993E389-89E8-E14D-844E-36ABD31712BC}"/>
    </a:ext>
  </a:extLst>
</a:theme>
</file>

<file path=ppt/theme/theme3.xml><?xml version="1.0" encoding="utf-8"?>
<a:theme xmlns:a="http://schemas.openxmlformats.org/drawingml/2006/main" name="16x9 Content Options">
  <a:themeElements>
    <a:clrScheme name="jax-10-2020-template">
      <a:dk1>
        <a:srgbClr val="000000"/>
      </a:dk1>
      <a:lt1>
        <a:srgbClr val="FFFFFF"/>
      </a:lt1>
      <a:dk2>
        <a:srgbClr val="A6A6A6"/>
      </a:dk2>
      <a:lt2>
        <a:srgbClr val="04A6F0"/>
      </a:lt2>
      <a:accent1>
        <a:srgbClr val="04A6F0"/>
      </a:accent1>
      <a:accent2>
        <a:srgbClr val="A6A6A6"/>
      </a:accent2>
      <a:accent3>
        <a:srgbClr val="BEBEBE"/>
      </a:accent3>
      <a:accent4>
        <a:srgbClr val="FEFFFF"/>
      </a:accent4>
      <a:accent5>
        <a:srgbClr val="FEFFFF"/>
      </a:accent5>
      <a:accent6>
        <a:srgbClr val="FEFFFF"/>
      </a:accent6>
      <a:hlink>
        <a:srgbClr val="04A6F0"/>
      </a:hlink>
      <a:folHlink>
        <a:srgbClr val="04A6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ppt-16-9_12-16-20.pptx" id="{513439AB-21C9-6C41-8A07-7567D0B5584F}" vid="{CAAB9BF5-C379-B84F-9D47-A4D525085A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9FAB882532749AEEDB44041C8AC6A" ma:contentTypeVersion="3" ma:contentTypeDescription="Create a new document." ma:contentTypeScope="" ma:versionID="7bd5c6e106eb6a60cb573de26fe8e25c">
  <xsd:schema xmlns:xsd="http://www.w3.org/2001/XMLSchema" xmlns:xs="http://www.w3.org/2001/XMLSchema" xmlns:p="http://schemas.microsoft.com/office/2006/metadata/properties" xmlns:ns2="7092f3dc-9c61-414c-8231-3db98657efaf" targetNamespace="http://schemas.microsoft.com/office/2006/metadata/properties" ma:root="true" ma:fieldsID="9bd570777c6ccce3bb68eedbc48b2776" ns2:_="">
    <xsd:import namespace="7092f3dc-9c61-414c-8231-3db98657ef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2f3dc-9c61-414c-8231-3db98657e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2CF67B-E2E9-4209-BCCB-D94D6967B570}">
  <ds:schemaRefs>
    <ds:schemaRef ds:uri="46d234e1-776c-4c7d-8395-adcc008bf941"/>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6929E9-003A-49A7-85AF-ABBFD4958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2f3dc-9c61-414c-8231-3db98657e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4BC7C9-932E-48BF-A829-E2B94F6414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JAX 16x9 Template Slides</Template>
  <TotalTime>18786</TotalTime>
  <Words>2541</Words>
  <Application>Microsoft Macintosh PowerPoint</Application>
  <PresentationFormat>On-screen Show (16:9)</PresentationFormat>
  <Paragraphs>180</Paragraphs>
  <Slides>19</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ＭＳ Ｐゴシック</vt:lpstr>
      <vt:lpstr>-apple-system</vt:lpstr>
      <vt:lpstr>Arial</vt:lpstr>
      <vt:lpstr>Calibri</vt:lpstr>
      <vt:lpstr>Helvetica Neue</vt:lpstr>
      <vt:lpstr>Mulish</vt:lpstr>
      <vt:lpstr>Roboto Mono Web</vt:lpstr>
      <vt:lpstr>Source Sans Pro</vt:lpstr>
      <vt:lpstr>system-ui</vt:lpstr>
      <vt:lpstr>JAX 16x9 Template Slides</vt:lpstr>
      <vt:lpstr>Alternate 16x9 Title Slides</vt:lpstr>
      <vt:lpstr>16x9 Content Options</vt:lpstr>
      <vt:lpstr>PowerPoint Presentation</vt:lpstr>
      <vt:lpstr>PowerPoint Presentation</vt:lpstr>
      <vt:lpstr>Figure 6  Change in plasma cholesterol has a significant QTL on chromosome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McClatchy</dc:creator>
  <cp:lastModifiedBy>Susan McClatchy</cp:lastModifiedBy>
  <cp:revision>37</cp:revision>
  <dcterms:created xsi:type="dcterms:W3CDTF">2023-10-30T14:12:41Z</dcterms:created>
  <dcterms:modified xsi:type="dcterms:W3CDTF">2024-11-12T19:53:18Z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0x0101007CC9FAB882532749AEEDB44041C8AC6A</vt:lpwstr>
  </property>
</Properties>
</file>